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95" r:id="rId2"/>
    <p:sldMasterId id="2147483704" r:id="rId3"/>
  </p:sldMasterIdLst>
  <p:notesMasterIdLst>
    <p:notesMasterId r:id="rId11"/>
  </p:notesMasterIdLst>
  <p:handoutMasterIdLst>
    <p:handoutMasterId r:id="rId12"/>
  </p:handoutMasterIdLst>
  <p:sldIdLst>
    <p:sldId id="256" r:id="rId4"/>
    <p:sldId id="416" r:id="rId5"/>
    <p:sldId id="420" r:id="rId6"/>
    <p:sldId id="418" r:id="rId7"/>
    <p:sldId id="415" r:id="rId8"/>
    <p:sldId id="419" r:id="rId9"/>
    <p:sldId id="421" r:id="rId10"/>
  </p:sldIdLst>
  <p:sldSz cx="24384000" cy="13716000"/>
  <p:notesSz cx="6858000" cy="9144000"/>
  <p:custDataLst>
    <p:tags r:id="rId13"/>
  </p:custDataLst>
  <p:defaultTextStyle>
    <a:lvl1pPr>
      <a:defRPr sz="3600">
        <a:latin typeface="Calibri"/>
        <a:ea typeface="Calibri"/>
        <a:cs typeface="Calibri"/>
        <a:sym typeface="Calibri"/>
      </a:defRPr>
    </a:lvl1pPr>
    <a:lvl2pPr indent="457200">
      <a:defRPr sz="3600">
        <a:latin typeface="Calibri"/>
        <a:ea typeface="Calibri"/>
        <a:cs typeface="Calibri"/>
        <a:sym typeface="Calibri"/>
      </a:defRPr>
    </a:lvl2pPr>
    <a:lvl3pPr indent="914400">
      <a:defRPr sz="3600">
        <a:latin typeface="Calibri"/>
        <a:ea typeface="Calibri"/>
        <a:cs typeface="Calibri"/>
        <a:sym typeface="Calibri"/>
      </a:defRPr>
    </a:lvl3pPr>
    <a:lvl4pPr indent="1371600">
      <a:defRPr sz="3600">
        <a:latin typeface="Calibri"/>
        <a:ea typeface="Calibri"/>
        <a:cs typeface="Calibri"/>
        <a:sym typeface="Calibri"/>
      </a:defRPr>
    </a:lvl4pPr>
    <a:lvl5pPr indent="1828800">
      <a:defRPr sz="3600">
        <a:latin typeface="Calibri"/>
        <a:ea typeface="Calibri"/>
        <a:cs typeface="Calibri"/>
        <a:sym typeface="Calibri"/>
      </a:defRPr>
    </a:lvl5pPr>
    <a:lvl6pPr indent="2286000">
      <a:defRPr sz="3600">
        <a:latin typeface="Calibri"/>
        <a:ea typeface="Calibri"/>
        <a:cs typeface="Calibri"/>
        <a:sym typeface="Calibri"/>
      </a:defRPr>
    </a:lvl6pPr>
    <a:lvl7pPr indent="2743200">
      <a:defRPr sz="3600">
        <a:latin typeface="Calibri"/>
        <a:ea typeface="Calibri"/>
        <a:cs typeface="Calibri"/>
        <a:sym typeface="Calibri"/>
      </a:defRPr>
    </a:lvl7pPr>
    <a:lvl8pPr indent="3200400">
      <a:defRPr sz="3600">
        <a:latin typeface="Calibri"/>
        <a:ea typeface="Calibri"/>
        <a:cs typeface="Calibri"/>
        <a:sym typeface="Calibri"/>
      </a:defRPr>
    </a:lvl8pPr>
    <a:lvl9pPr indent="3657600">
      <a:defRPr sz="3600"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C3C2611-4C71-4FC5-86AE-919BDF0F9419}" styleName="">
    <a:wholeTbl>
      <a:tcTxStyle b="on" i="on"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Style>
        <a:tcBdr/>
        <a:fill>
          <a:solidFill>
            <a:srgbClr val="E9EFF7"/>
          </a:solidFill>
        </a:fill>
      </a:tcStyle>
    </a:band2H>
    <a:firstCol>
      <a:tcTxStyle b="on" i="on"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38"/>
    <p:restoredTop sz="88176" autoAdjust="0"/>
  </p:normalViewPr>
  <p:slideViewPr>
    <p:cSldViewPr snapToGrid="0" snapToObjects="1">
      <p:cViewPr varScale="1">
        <p:scale>
          <a:sx n="71" d="100"/>
          <a:sy n="71" d="100"/>
        </p:scale>
        <p:origin x="1326" y="7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gs" Target="tags/tag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755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935" name="Shape 9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43664734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8000"/>
      </a:lnSpc>
      <a:defRPr sz="4400">
        <a:latin typeface="+mn-lt"/>
        <a:ea typeface="+mn-ea"/>
        <a:cs typeface="+mn-cs"/>
        <a:sym typeface="Helvetica Neue"/>
      </a:defRPr>
    </a:lvl1pPr>
    <a:lvl2pPr indent="228600" defTabSz="457200">
      <a:lnSpc>
        <a:spcPct val="118000"/>
      </a:lnSpc>
      <a:defRPr sz="4400">
        <a:latin typeface="+mn-lt"/>
        <a:ea typeface="+mn-ea"/>
        <a:cs typeface="+mn-cs"/>
        <a:sym typeface="Helvetica Neue"/>
      </a:defRPr>
    </a:lvl2pPr>
    <a:lvl3pPr indent="457200" defTabSz="457200">
      <a:lnSpc>
        <a:spcPct val="118000"/>
      </a:lnSpc>
      <a:defRPr sz="4400">
        <a:latin typeface="+mn-lt"/>
        <a:ea typeface="+mn-ea"/>
        <a:cs typeface="+mn-cs"/>
        <a:sym typeface="Helvetica Neue"/>
      </a:defRPr>
    </a:lvl3pPr>
    <a:lvl4pPr indent="685800" defTabSz="457200">
      <a:lnSpc>
        <a:spcPct val="118000"/>
      </a:lnSpc>
      <a:defRPr sz="4400">
        <a:latin typeface="+mn-lt"/>
        <a:ea typeface="+mn-ea"/>
        <a:cs typeface="+mn-cs"/>
        <a:sym typeface="Helvetica Neue"/>
      </a:defRPr>
    </a:lvl4pPr>
    <a:lvl5pPr indent="914400" defTabSz="457200">
      <a:lnSpc>
        <a:spcPct val="118000"/>
      </a:lnSpc>
      <a:defRPr sz="44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8000"/>
      </a:lnSpc>
      <a:defRPr sz="44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8000"/>
      </a:lnSpc>
      <a:defRPr sz="44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8000"/>
      </a:lnSpc>
      <a:defRPr sz="44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8000"/>
      </a:lnSpc>
      <a:defRPr sz="44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4262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goal of the project is to display the distribution of routes from 2017 to 2022, then calculate the length of routes and density in each neighborhood.</a:t>
            </a:r>
          </a:p>
          <a:p>
            <a:r>
              <a:rPr lang="en-US" altLang="zh-CN" dirty="0"/>
              <a:t>After that, I will classify the neighborhoods by the features of routes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0239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Left: all routes of the six years,</a:t>
            </a:r>
          </a:p>
          <a:p>
            <a:r>
              <a:rPr lang="en-US" altLang="zh-CN" dirty="0"/>
              <a:t>Most routes exist from 2017</a:t>
            </a:r>
          </a:p>
          <a:p>
            <a:endParaRPr lang="en-US" altLang="zh-CN" dirty="0"/>
          </a:p>
          <a:p>
            <a:r>
              <a:rPr lang="en-US" altLang="zh-CN" dirty="0"/>
              <a:t>Code: change the geo data type, then the length function will return result in meters, otherwise the unit is degree</a:t>
            </a:r>
          </a:p>
          <a:p>
            <a:endParaRPr lang="en-US" altLang="zh-CN" dirty="0"/>
          </a:p>
          <a:p>
            <a:r>
              <a:rPr lang="en-US" altLang="zh-CN" dirty="0"/>
              <a:t>Right: length statistics,</a:t>
            </a:r>
          </a:p>
          <a:p>
            <a:r>
              <a:rPr lang="en-US" altLang="zh-CN" dirty="0"/>
              <a:t>Most are less than 20 kilometers of each neighborhood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0924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4612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49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Left code: many features: classes, facilities, on/off street, direction and width</a:t>
            </a:r>
          </a:p>
          <a:p>
            <a:endParaRPr lang="en-US" altLang="zh-CN" dirty="0"/>
          </a:p>
          <a:p>
            <a:r>
              <a:rPr lang="en-US" altLang="zh-CN" dirty="0"/>
              <a:t>Right, clustering by length and </a:t>
            </a:r>
            <a:r>
              <a:rPr lang="en-US" altLang="zh-CN" dirty="0" err="1"/>
              <a:t>desntiy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5821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2265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ppt.com/hangye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Imag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￼</a:t>
            </a:r>
          </a:p>
        </p:txBody>
      </p:sp>
      <p:sp>
        <p:nvSpPr>
          <p:cNvPr id="150" name="Shape 150"/>
          <p:cNvSpPr/>
          <p:nvPr/>
        </p:nvSpPr>
        <p:spPr>
          <a:xfrm>
            <a:off x="1683490" y="11633872"/>
            <a:ext cx="4986972" cy="1874330"/>
          </a:xfrm>
          <a:prstGeom prst="rect">
            <a:avLst/>
          </a:prstGeom>
          <a:ln w="25400">
            <a:miter lim="400000"/>
          </a:ln>
        </p:spPr>
        <p:txBody>
          <a:bodyPr lIns="0" tIns="0" rIns="0" bIns="0">
            <a:normAutofit/>
          </a:bodyPr>
          <a:lstStyle>
            <a:lvl1pPr algn="ctr" defTabSz="895985">
              <a:lnSpc>
                <a:spcPct val="80000"/>
              </a:lnSpc>
              <a:defRPr sz="431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10">
                <a:solidFill>
                  <a:srgbClr val="FFFFFF"/>
                </a:solidFill>
                <a:latin typeface="Agency FB" charset="0"/>
                <a:ea typeface="Agency FB" charset="0"/>
                <a:cs typeface="Agency FB" charset="0"/>
              </a:rPr>
              <a:t>The most beautiful presentation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Imag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Image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Image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Image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Mobil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Mobile #1 Black">
    <p:bg>
      <p:bgPr>
        <a:solidFill>
          <a:srgbClr val="2A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ln w="25400">
            <a:solidFill>
              <a:srgbClr val="A4947E"/>
            </a:solidFill>
            <a:miter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Mobil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464" name="Shape 4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Mobil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495" name="Shape 4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Mobile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/>
        </p:nvSpPr>
        <p:spPr>
          <a:xfrm flipH="1">
            <a:off x="1831183" y="10958568"/>
            <a:ext cx="1" cy="1540375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2800">
                <a:solidFill>
                  <a:srgbClr val="535353"/>
                </a:solidFill>
                <a:uFill>
                  <a:solidFill>
                    <a:srgbClr val="011480"/>
                  </a:solidFill>
                </a:uFill>
                <a:latin typeface="+mj-lt"/>
                <a:ea typeface="+mj-ea"/>
                <a:cs typeface="+mj-cs"/>
                <a:sym typeface="Montserrat-Regular"/>
              </a:defRPr>
            </a:pPr>
            <a:endParaRPr>
              <a:latin typeface="Agency FB" charset="0"/>
              <a:ea typeface="Agency FB" charset="0"/>
              <a:cs typeface="Agency FB" charset="0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12626756" y="10569847"/>
            <a:ext cx="1846902" cy="1540374"/>
          </a:xfrm>
          <a:prstGeom prst="rect">
            <a:avLst/>
          </a:prstGeom>
          <a:ln w="25400">
            <a:miter lim="400000"/>
          </a:ln>
        </p:spPr>
        <p:txBody>
          <a:bodyPr lIns="0" tIns="0" rIns="0" bIns="0" anchor="b">
            <a:normAutofit/>
          </a:bodyPr>
          <a:lstStyle>
            <a:lvl1pPr>
              <a:lnSpc>
                <a:spcPct val="90000"/>
              </a:lnSpc>
              <a:defRPr sz="84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  <a:latin typeface="Agency FB" charset="0"/>
                <a:ea typeface="Agency FB" charset="0"/>
                <a:cs typeface="Agency FB" charset="0"/>
              </a:rPr>
              <a:t>#</a:t>
            </a:r>
          </a:p>
        </p:txBody>
      </p:sp>
      <p:sp>
        <p:nvSpPr>
          <p:cNvPr id="503" name="Shape 503"/>
          <p:cNvSpPr/>
          <p:nvPr/>
        </p:nvSpPr>
        <p:spPr>
          <a:xfrm>
            <a:off x="12656359" y="11868405"/>
            <a:ext cx="2551075" cy="614681"/>
          </a:xfrm>
          <a:prstGeom prst="rect">
            <a:avLst/>
          </a:prstGeom>
          <a:ln w="254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Agency FB" charset="0"/>
                <a:ea typeface="Agency FB" charset="0"/>
                <a:cs typeface="Agency FB" charset="0"/>
              </a:rPr>
              <a:t>Lorem ipsum</a:t>
            </a:r>
          </a:p>
        </p:txBody>
      </p:sp>
      <p:sp>
        <p:nvSpPr>
          <p:cNvPr id="504" name="Shape 504"/>
          <p:cNvSpPr/>
          <p:nvPr/>
        </p:nvSpPr>
        <p:spPr>
          <a:xfrm>
            <a:off x="12245183" y="10958568"/>
            <a:ext cx="1" cy="1540375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2800">
                <a:solidFill>
                  <a:srgbClr val="535353"/>
                </a:solidFill>
                <a:uFill>
                  <a:solidFill>
                    <a:srgbClr val="011480"/>
                  </a:solidFill>
                </a:uFill>
                <a:latin typeface="+mj-lt"/>
                <a:ea typeface="+mj-ea"/>
                <a:cs typeface="+mj-cs"/>
                <a:sym typeface="Montserrat-Regular"/>
              </a:defRPr>
            </a:pPr>
            <a:endParaRPr>
              <a:latin typeface="Agency FB" charset="0"/>
              <a:ea typeface="Agency FB" charset="0"/>
              <a:cs typeface="Agency FB" charset="0"/>
            </a:endParaRPr>
          </a:p>
        </p:txBody>
      </p:sp>
      <p:sp>
        <p:nvSpPr>
          <p:cNvPr id="505" name="Shape 5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2155168" y="6663315"/>
            <a:ext cx="692256" cy="900345"/>
          </a:xfrm>
          <a:prstGeom prst="rect">
            <a:avLst/>
          </a:prstGeom>
          <a:ln w="25400">
            <a:miter lim="400000"/>
          </a:ln>
        </p:spPr>
        <p:txBody>
          <a:bodyPr lIns="0" tIns="0" rIns="0" bIns="0">
            <a:normAutofit/>
          </a:bodyPr>
          <a:lstStyle>
            <a:lvl1pPr>
              <a:lnSpc>
                <a:spcPct val="80000"/>
              </a:lnSpc>
              <a:defRPr sz="44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Agency FB" charset="0"/>
                <a:ea typeface="Agency FB" charset="0"/>
                <a:cs typeface="Agency FB" charset="0"/>
              </a:rPr>
              <a:t>1.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Cover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￼</a:t>
            </a:r>
          </a:p>
        </p:txBody>
      </p:sp>
      <p:sp>
        <p:nvSpPr>
          <p:cNvPr id="21" name="Shape 21"/>
          <p:cNvSpPr/>
          <p:nvPr/>
        </p:nvSpPr>
        <p:spPr>
          <a:xfrm>
            <a:off x="16165461" y="226497"/>
            <a:ext cx="7944220" cy="13212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09" y="16"/>
                </a:moveTo>
                <a:lnTo>
                  <a:pt x="21600" y="0"/>
                </a:lnTo>
                <a:lnTo>
                  <a:pt x="21545" y="21600"/>
                </a:lnTo>
                <a:cubicBezTo>
                  <a:pt x="18884" y="21600"/>
                  <a:pt x="16223" y="21600"/>
                  <a:pt x="13562" y="21600"/>
                </a:cubicBezTo>
                <a:cubicBezTo>
                  <a:pt x="9042" y="21600"/>
                  <a:pt x="4521" y="21600"/>
                  <a:pt x="0" y="21600"/>
                </a:cubicBezTo>
                <a:lnTo>
                  <a:pt x="10009" y="16"/>
                </a:lnTo>
                <a:close/>
              </a:path>
            </a:pathLst>
          </a:custGeom>
          <a:solidFill>
            <a:srgbClr val="2A2C34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457200">
              <a:defRPr sz="2800">
                <a:solidFill>
                  <a:srgbClr val="535353"/>
                </a:solidFill>
                <a:uFill>
                  <a:solidFill>
                    <a:srgbClr val="011480"/>
                  </a:solidFill>
                </a:uFill>
                <a:latin typeface="+mj-lt"/>
                <a:ea typeface="+mj-ea"/>
                <a:cs typeface="+mj-cs"/>
                <a:sym typeface="Montserrat-Regular"/>
              </a:defRPr>
            </a:pPr>
            <a:endParaRPr>
              <a:latin typeface="Agency FB" charset="0"/>
              <a:ea typeface="Agency FB" charset="0"/>
              <a:cs typeface="Agency FB" charset="0"/>
            </a:endParaRP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Mobile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Desktop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Desktop #1 Black">
    <p:bg>
      <p:bgPr>
        <a:solidFill>
          <a:srgbClr val="2A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ln w="25400">
            <a:solidFill>
              <a:srgbClr val="A4947E"/>
            </a:solidFill>
            <a:miter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Desktop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Desktop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/>
        </p:nvSpPr>
        <p:spPr>
          <a:xfrm flipH="1">
            <a:off x="1831183" y="10958568"/>
            <a:ext cx="1" cy="1540375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2800">
                <a:solidFill>
                  <a:srgbClr val="535353"/>
                </a:solidFill>
                <a:uFill>
                  <a:solidFill>
                    <a:srgbClr val="011480"/>
                  </a:solidFill>
                </a:uFill>
                <a:latin typeface="+mj-lt"/>
                <a:ea typeface="+mj-ea"/>
                <a:cs typeface="+mj-cs"/>
                <a:sym typeface="Montserrat-Regular"/>
              </a:defRPr>
            </a:pPr>
            <a:endParaRPr>
              <a:latin typeface="Agency FB" charset="0"/>
              <a:ea typeface="Agency FB" charset="0"/>
              <a:cs typeface="Agency FB" charset="0"/>
            </a:endParaRPr>
          </a:p>
        </p:txBody>
      </p:sp>
      <p:sp>
        <p:nvSpPr>
          <p:cNvPr id="576" name="Shape 5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Desktop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Desktop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duct Desktop #5">
    <p:bg>
      <p:bgPr>
        <a:solidFill>
          <a:srgbClr val="2A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ln w="25400">
            <a:solidFill>
              <a:srgbClr val="A4947E"/>
            </a:solidFill>
            <a:miter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Table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Tablet #2">
    <p:bg>
      <p:bgPr>
        <a:solidFill>
          <a:srgbClr val="2A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ln w="25400">
            <a:solidFill>
              <a:srgbClr val="A4947E"/>
            </a:solidFill>
            <a:miter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Summary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55930" y="264197"/>
            <a:ext cx="10412515" cy="13187606"/>
          </a:xfrm>
          <a:prstGeom prst="rect">
            <a:avLst/>
          </a:prstGeom>
          <a:solidFill>
            <a:srgbClr val="A4947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Table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Tablet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Tablet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Tablet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Tablet #6 Black">
    <p:bg>
      <p:bgPr>
        <a:solidFill>
          <a:srgbClr val="2A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ln w="25400">
            <a:solidFill>
              <a:srgbClr val="A4947E"/>
            </a:solidFill>
            <a:miter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25" name="Shape 725"/>
          <p:cNvSpPr/>
          <p:nvPr/>
        </p:nvSpPr>
        <p:spPr>
          <a:xfrm>
            <a:off x="12681759" y="12274805"/>
            <a:ext cx="2551075" cy="614681"/>
          </a:xfrm>
          <a:prstGeom prst="rect">
            <a:avLst/>
          </a:prstGeom>
          <a:ln w="254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Agency FB" charset="0"/>
                <a:ea typeface="Agency FB" charset="0"/>
                <a:cs typeface="Agency FB" charset="0"/>
              </a:rPr>
              <a:t>Lorem ipsum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/>
          <p:nvPr/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-tête de section Black">
    <p:bg>
      <p:bgPr>
        <a:solidFill>
          <a:srgbClr val="2A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906" name="Shape 906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ln w="25400">
            <a:solidFill>
              <a:srgbClr val="A4947E"/>
            </a:solidFill>
            <a:miter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 lvl="0"/>
            <a:fld id="{93AE1883-0942-4AA3-9DB2-9C7C3A0314B1}" type="slidenum">
              <a:r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Summary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A4947E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 lvl="0"/>
            <a:fld id="{93AE1883-0942-4AA3-9DB2-9C7C3A0314B1}" type="slidenum">
              <a:r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 lvl="0"/>
            <a:fld id="{93AE1883-0942-4AA3-9DB2-9C7C3A0314B1}" type="slidenum">
              <a:r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 lvl="0"/>
            <a:fld id="{93AE1883-0942-4AA3-9DB2-9C7C3A0314B1}" type="slidenum">
              <a:rPr/>
              <a:t>‹#›</a:t>
            </a:fld>
            <a:endParaRPr lang="en-US"/>
          </a:p>
        </p:txBody>
      </p:sp>
      <p:pic>
        <p:nvPicPr>
          <p:cNvPr id="3" name="墨迹 6">
            <a:extLst>
              <a:ext uri="{FF2B5EF4-FFF2-40B4-BE49-F238E27FC236}">
                <a16:creationId xmlns:a16="http://schemas.microsoft.com/office/drawing/2014/main" id="{6EBBEC50-721B-9297-DE8C-65115C350AC0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86677" y="471795"/>
            <a:ext cx="36000" cy="162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270030" y="494801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itchFamily="34" charset="-122"/>
                <a:ea typeface="微软雅黑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itchFamily="34" charset="-122"/>
                <a:ea typeface="微软雅黑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itchFamily="34" charset="-122"/>
                <a:ea typeface="微软雅黑" pitchFamily="34" charset="-122"/>
              </a:rPr>
              <a:t>http://www.1ppt.com/hangye/</a:t>
            </a:r>
          </a:p>
        </p:txBody>
      </p:sp>
      <p:sp>
        <p:nvSpPr>
          <p:cNvPr id="5" name="TextBox 8"/>
          <p:cNvSpPr txBox="1"/>
          <p:nvPr/>
        </p:nvSpPr>
        <p:spPr>
          <a:xfrm>
            <a:off x="8873970" y="0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itchFamily="34" charset="-122"/>
                <a:ea typeface="微软雅黑" pitchFamily="34" charset="-122"/>
                <a:hlinkClick r:id="rId3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itchFamily="34" charset="-122"/>
                <a:ea typeface="微软雅黑" pitchFamily="34" charset="-122"/>
                <a:hlinkClick r:id="rId3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itchFamily="34" charset="-122"/>
                <a:ea typeface="微软雅黑" pitchFamily="34" charset="-122"/>
                <a:hlinkClick r:id="rId3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itchFamily="34" charset="-122"/>
                <a:ea typeface="微软雅黑" pitchFamily="34" charset="-122"/>
              </a:rPr>
              <a:t>http://www.1ppt.com/hangye/</a:t>
            </a:r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 lvl="0"/>
            <a:fld id="{93AE1883-0942-4AA3-9DB2-9C7C3A0314B1}" type="slidenum">
              <a:r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 lvl="0"/>
            <a:fld id="{93AE1883-0942-4AA3-9DB2-9C7C3A0314B1}" type="slidenum">
              <a:r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 lvl="0"/>
            <a:fld id="{93AE1883-0942-4AA3-9DB2-9C7C3A0314B1}" type="slidenum">
              <a:r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 lvl="0"/>
            <a:fld id="{93AE1883-0942-4AA3-9DB2-9C7C3A0314B1}" type="slidenum">
              <a:r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49278"/>
            <a:ext cx="21945600" cy="2286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19200" y="3200404"/>
            <a:ext cx="21945600" cy="905192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219200" y="12712703"/>
            <a:ext cx="5689600" cy="7302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2024/4/28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331200" y="12712703"/>
            <a:ext cx="7721600" cy="7302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475200" y="12712703"/>
            <a:ext cx="5689600" cy="7302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678400" y="549280"/>
            <a:ext cx="5486400" cy="1170305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19200" y="549280"/>
            <a:ext cx="16052800" cy="1170305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219200" y="12712703"/>
            <a:ext cx="5689600" cy="7302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2024/4/28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331200" y="12712703"/>
            <a:ext cx="7721600" cy="7302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475200" y="12712703"/>
            <a:ext cx="5689600" cy="7302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ef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49277"/>
            <a:ext cx="21945600" cy="2286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19200" y="3200403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219200" y="12712704"/>
            <a:ext cx="5689600" cy="730251"/>
          </a:xfrm>
          <a:prstGeom prst="rect">
            <a:avLst/>
          </a:prstGeom>
        </p:spPr>
        <p:txBody>
          <a:bodyPr/>
          <a:lstStyle/>
          <a:p>
            <a:pPr algn="l" defTabSz="2438430" rtl="0"/>
            <a:fld id="{2E3AAC11-D570-4EA9-AFC0-30FB72BA45EB}" type="datetimeFigureOut">
              <a:rPr lang="zh-CN" altLang="en-US" sz="4800" kern="1200" smtClean="0">
                <a:solidFill>
                  <a:prstClr val="black"/>
                </a:solidFill>
                <a:ea typeface="宋体" panose="02010600030101010101" pitchFamily="2" charset="-122"/>
                <a:cs typeface="+mn-cs"/>
              </a:rPr>
              <a:pPr algn="l" defTabSz="2438430" rtl="0"/>
              <a:t>2024/4/28</a:t>
            </a:fld>
            <a:endParaRPr lang="zh-CN" altLang="en-US" sz="4800" kern="1200">
              <a:solidFill>
                <a:prstClr val="black"/>
              </a:solidFill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331200" y="12712704"/>
            <a:ext cx="7721600" cy="730251"/>
          </a:xfrm>
          <a:prstGeom prst="rect">
            <a:avLst/>
          </a:prstGeom>
        </p:spPr>
        <p:txBody>
          <a:bodyPr/>
          <a:lstStyle/>
          <a:p>
            <a:pPr algn="l" defTabSz="2438430" rtl="0"/>
            <a:endParaRPr lang="zh-CN" altLang="en-US" sz="4800" kern="1200">
              <a:solidFill>
                <a:prstClr val="black"/>
              </a:solidFill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475200" y="12712704"/>
            <a:ext cx="5689600" cy="730251"/>
          </a:xfrm>
          <a:prstGeom prst="rect">
            <a:avLst/>
          </a:prstGeom>
        </p:spPr>
        <p:txBody>
          <a:bodyPr/>
          <a:lstStyle/>
          <a:p>
            <a:pPr algn="l" defTabSz="2438430" rtl="0"/>
            <a:fld id="{55ECCFAA-F4FB-487C-9F1E-C8836D0C3DC9}" type="slidenum">
              <a:rPr lang="zh-CN" altLang="en-US" sz="4800" kern="1200" smtClean="0">
                <a:solidFill>
                  <a:prstClr val="black"/>
                </a:solidFill>
                <a:ea typeface="宋体" panose="02010600030101010101" pitchFamily="2" charset="-122"/>
                <a:cs typeface="+mn-cs"/>
              </a:rPr>
              <a:pPr algn="l" defTabSz="2438430" rtl="0"/>
              <a:t>‹#›</a:t>
            </a:fld>
            <a:endParaRPr lang="zh-CN" altLang="en-US" sz="4800" kern="1200">
              <a:solidFill>
                <a:prstClr val="black"/>
              </a:solidFill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6242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678400" y="549280"/>
            <a:ext cx="5486400" cy="11703051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19200" y="549280"/>
            <a:ext cx="16052800" cy="117030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219200" y="12712704"/>
            <a:ext cx="5689600" cy="730251"/>
          </a:xfrm>
          <a:prstGeom prst="rect">
            <a:avLst/>
          </a:prstGeom>
        </p:spPr>
        <p:txBody>
          <a:bodyPr/>
          <a:lstStyle/>
          <a:p>
            <a:pPr algn="l" defTabSz="2438430" rtl="0"/>
            <a:fld id="{2E3AAC11-D570-4EA9-AFC0-30FB72BA45EB}" type="datetimeFigureOut">
              <a:rPr lang="zh-CN" altLang="en-US" sz="4800" kern="1200" smtClean="0">
                <a:solidFill>
                  <a:prstClr val="black"/>
                </a:solidFill>
                <a:ea typeface="宋体" panose="02010600030101010101" pitchFamily="2" charset="-122"/>
                <a:cs typeface="+mn-cs"/>
              </a:rPr>
              <a:pPr algn="l" defTabSz="2438430" rtl="0"/>
              <a:t>2024/4/28</a:t>
            </a:fld>
            <a:endParaRPr lang="zh-CN" altLang="en-US" sz="4800" kern="1200">
              <a:solidFill>
                <a:prstClr val="black"/>
              </a:solidFill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331200" y="12712704"/>
            <a:ext cx="7721600" cy="730251"/>
          </a:xfrm>
          <a:prstGeom prst="rect">
            <a:avLst/>
          </a:prstGeom>
        </p:spPr>
        <p:txBody>
          <a:bodyPr/>
          <a:lstStyle/>
          <a:p>
            <a:pPr algn="l" defTabSz="2438430" rtl="0"/>
            <a:endParaRPr lang="zh-CN" altLang="en-US" sz="4800" kern="1200">
              <a:solidFill>
                <a:prstClr val="black"/>
              </a:solidFill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475200" y="12712704"/>
            <a:ext cx="5689600" cy="730251"/>
          </a:xfrm>
          <a:prstGeom prst="rect">
            <a:avLst/>
          </a:prstGeom>
        </p:spPr>
        <p:txBody>
          <a:bodyPr/>
          <a:lstStyle/>
          <a:p>
            <a:pPr algn="l" defTabSz="2438430" rtl="0"/>
            <a:fld id="{55ECCFAA-F4FB-487C-9F1E-C8836D0C3DC9}" type="slidenum">
              <a:rPr lang="zh-CN" altLang="en-US" sz="4800" kern="1200" smtClean="0">
                <a:solidFill>
                  <a:prstClr val="black"/>
                </a:solidFill>
                <a:ea typeface="宋体" panose="02010600030101010101" pitchFamily="2" charset="-122"/>
                <a:cs typeface="+mn-cs"/>
              </a:rPr>
              <a:pPr algn="l" defTabSz="2438430" rtl="0"/>
              <a:t>‹#›</a:t>
            </a:fld>
            <a:endParaRPr lang="zh-CN" altLang="en-US" sz="4800" kern="1200">
              <a:solidFill>
                <a:prstClr val="black"/>
              </a:solidFill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8933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893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11144892" y="2787248"/>
            <a:ext cx="11750953" cy="8271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r="5400000" rotWithShape="0">
              <a:srgbClr val="000000">
                <a:alpha val="30676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#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1714800" y="2787248"/>
            <a:ext cx="11750953" cy="8271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r="5400000" rotWithShape="0">
              <a:srgbClr val="000000">
                <a:alpha val="30676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Imag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54000" y="251767"/>
            <a:ext cx="23876000" cy="1321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 sz="1800"/>
            </a:pPr>
            <a:endParaRPr/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7221200" y="12802234"/>
            <a:ext cx="5486400" cy="551181"/>
          </a:xfrm>
          <a:prstGeom prst="rect">
            <a:avLst/>
          </a:prstGeom>
          <a:ln w="25400">
            <a:miter lim="400000"/>
          </a:ln>
        </p:spPr>
        <p:txBody>
          <a:bodyPr tIns="91439" bIns="91439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90" r:id="rId38"/>
    <p:sldLayoutId id="2147483703" r:id="rId39"/>
    <p:sldLayoutId id="2147483702" r:id="rId40"/>
    <p:sldLayoutId id="2147483701" r:id="rId41"/>
    <p:sldLayoutId id="2147483700" r:id="rId42"/>
    <p:sldLayoutId id="2147483699" r:id="rId43"/>
    <p:sldLayoutId id="2147483698" r:id="rId44"/>
    <p:sldLayoutId id="2147483697" r:id="rId45"/>
    <p:sldLayoutId id="2147483696" r:id="rId46"/>
    <p:sldLayoutId id="2147483691" r:id="rId47"/>
  </p:sldLayoutIdLst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0">
        <p:fade/>
      </p:transition>
    </mc:Fallback>
  </mc:AlternateContent>
  <p:txStyles>
    <p:titleStyle>
      <a:lvl1pPr>
        <a:lnSpc>
          <a:spcPct val="90000"/>
        </a:lnSpc>
        <a:defRPr sz="8800">
          <a:solidFill>
            <a:srgbClr val="A4947E"/>
          </a:solidFill>
          <a:latin typeface="Agency FB" charset="0"/>
          <a:ea typeface="Agency FB" charset="0"/>
          <a:cs typeface="Agency FB" charset="0"/>
          <a:sym typeface="Lora"/>
        </a:defRPr>
      </a:lvl1pPr>
      <a:lvl2pPr>
        <a:lnSpc>
          <a:spcPct val="90000"/>
        </a:lnSpc>
        <a:defRPr sz="8800">
          <a:solidFill>
            <a:srgbClr val="A4947E"/>
          </a:solidFill>
          <a:latin typeface="Lora"/>
          <a:ea typeface="Lora"/>
          <a:cs typeface="Lora"/>
          <a:sym typeface="Lora"/>
        </a:defRPr>
      </a:lvl2pPr>
      <a:lvl3pPr>
        <a:lnSpc>
          <a:spcPct val="90000"/>
        </a:lnSpc>
        <a:defRPr sz="8800">
          <a:solidFill>
            <a:srgbClr val="A4947E"/>
          </a:solidFill>
          <a:latin typeface="Lora"/>
          <a:ea typeface="Lora"/>
          <a:cs typeface="Lora"/>
          <a:sym typeface="Lora"/>
        </a:defRPr>
      </a:lvl3pPr>
      <a:lvl4pPr>
        <a:lnSpc>
          <a:spcPct val="90000"/>
        </a:lnSpc>
        <a:defRPr sz="8800">
          <a:solidFill>
            <a:srgbClr val="A4947E"/>
          </a:solidFill>
          <a:latin typeface="Lora"/>
          <a:ea typeface="Lora"/>
          <a:cs typeface="Lora"/>
          <a:sym typeface="Lora"/>
        </a:defRPr>
      </a:lvl4pPr>
      <a:lvl5pPr>
        <a:lnSpc>
          <a:spcPct val="90000"/>
        </a:lnSpc>
        <a:defRPr sz="8800">
          <a:solidFill>
            <a:srgbClr val="A4947E"/>
          </a:solidFill>
          <a:latin typeface="Lora"/>
          <a:ea typeface="Lora"/>
          <a:cs typeface="Lora"/>
          <a:sym typeface="Lora"/>
        </a:defRPr>
      </a:lvl5pPr>
      <a:lvl6pPr>
        <a:lnSpc>
          <a:spcPct val="90000"/>
        </a:lnSpc>
        <a:defRPr sz="8800">
          <a:solidFill>
            <a:srgbClr val="A4947E"/>
          </a:solidFill>
          <a:latin typeface="Lora"/>
          <a:ea typeface="Lora"/>
          <a:cs typeface="Lora"/>
          <a:sym typeface="Lora"/>
        </a:defRPr>
      </a:lvl6pPr>
      <a:lvl7pPr>
        <a:lnSpc>
          <a:spcPct val="90000"/>
        </a:lnSpc>
        <a:defRPr sz="8800">
          <a:solidFill>
            <a:srgbClr val="A4947E"/>
          </a:solidFill>
          <a:latin typeface="Lora"/>
          <a:ea typeface="Lora"/>
          <a:cs typeface="Lora"/>
          <a:sym typeface="Lora"/>
        </a:defRPr>
      </a:lvl7pPr>
      <a:lvl8pPr>
        <a:lnSpc>
          <a:spcPct val="90000"/>
        </a:lnSpc>
        <a:defRPr sz="8800">
          <a:solidFill>
            <a:srgbClr val="A4947E"/>
          </a:solidFill>
          <a:latin typeface="Lora"/>
          <a:ea typeface="Lora"/>
          <a:cs typeface="Lora"/>
          <a:sym typeface="Lora"/>
        </a:defRPr>
      </a:lvl8pPr>
      <a:lvl9pPr>
        <a:lnSpc>
          <a:spcPct val="90000"/>
        </a:lnSpc>
        <a:defRPr sz="8800">
          <a:solidFill>
            <a:srgbClr val="A4947E"/>
          </a:solidFill>
          <a:latin typeface="Lora"/>
          <a:ea typeface="Lora"/>
          <a:cs typeface="Lora"/>
          <a:sym typeface="Lora"/>
        </a:defRPr>
      </a:lvl9pPr>
    </p:titleStyle>
    <p:bodyStyle>
      <a:lvl1pPr marL="457200" indent="-457200">
        <a:lnSpc>
          <a:spcPct val="90000"/>
        </a:lnSpc>
        <a:spcBef>
          <a:spcPts val="1000"/>
        </a:spcBef>
        <a:buSzTx/>
        <a:buFont typeface="Arial"/>
        <a:buChar char="•"/>
        <a:defRPr sz="5600">
          <a:solidFill>
            <a:srgbClr val="535353"/>
          </a:solidFill>
          <a:latin typeface="Agency FB" charset="0"/>
          <a:ea typeface="Agency FB" charset="0"/>
          <a:cs typeface="Agency FB" charset="0"/>
          <a:sym typeface="Lora"/>
        </a:defRPr>
      </a:lvl1pPr>
      <a:lvl2pPr marL="990600" indent="-533400">
        <a:lnSpc>
          <a:spcPct val="90000"/>
        </a:lnSpc>
        <a:spcBef>
          <a:spcPts val="1000"/>
        </a:spcBef>
        <a:buSzTx/>
        <a:buFont typeface="Arial"/>
        <a:buChar char="•"/>
        <a:defRPr sz="5600">
          <a:solidFill>
            <a:srgbClr val="535353"/>
          </a:solidFill>
          <a:latin typeface="Agency FB" charset="0"/>
          <a:ea typeface="Agency FB" charset="0"/>
          <a:cs typeface="Agency FB" charset="0"/>
          <a:sym typeface="Lora"/>
        </a:defRPr>
      </a:lvl2pPr>
      <a:lvl3pPr marL="1554480" indent="-640080">
        <a:lnSpc>
          <a:spcPct val="90000"/>
        </a:lnSpc>
        <a:spcBef>
          <a:spcPts val="1000"/>
        </a:spcBef>
        <a:buSzTx/>
        <a:buFont typeface="Arial"/>
        <a:buChar char="•"/>
        <a:defRPr sz="5600">
          <a:solidFill>
            <a:srgbClr val="535353"/>
          </a:solidFill>
          <a:latin typeface="Agency FB" charset="0"/>
          <a:ea typeface="Agency FB" charset="0"/>
          <a:cs typeface="Agency FB" charset="0"/>
          <a:sym typeface="Lora"/>
        </a:defRPr>
      </a:lvl3pPr>
      <a:lvl4pPr marL="2082800" indent="-711200">
        <a:lnSpc>
          <a:spcPct val="90000"/>
        </a:lnSpc>
        <a:spcBef>
          <a:spcPts val="1000"/>
        </a:spcBef>
        <a:buSzTx/>
        <a:buFont typeface="Arial"/>
        <a:buChar char="•"/>
        <a:defRPr sz="5600">
          <a:solidFill>
            <a:srgbClr val="535353"/>
          </a:solidFill>
          <a:latin typeface="Agency FB" charset="0"/>
          <a:ea typeface="Agency FB" charset="0"/>
          <a:cs typeface="Agency FB" charset="0"/>
          <a:sym typeface="Lora"/>
        </a:defRPr>
      </a:lvl4pPr>
      <a:lvl5pPr marL="2540000" indent="-711200">
        <a:lnSpc>
          <a:spcPct val="90000"/>
        </a:lnSpc>
        <a:spcBef>
          <a:spcPts val="1000"/>
        </a:spcBef>
        <a:buSzTx/>
        <a:buFont typeface="Arial"/>
        <a:buChar char="•"/>
        <a:defRPr sz="5600">
          <a:solidFill>
            <a:srgbClr val="535353"/>
          </a:solidFill>
          <a:latin typeface="Agency FB" charset="0"/>
          <a:ea typeface="Agency FB" charset="0"/>
          <a:cs typeface="Agency FB" charset="0"/>
          <a:sym typeface="Lora"/>
        </a:defRPr>
      </a:lvl5pPr>
      <a:lvl6pPr marL="2997200" indent="-711200">
        <a:lnSpc>
          <a:spcPct val="90000"/>
        </a:lnSpc>
        <a:spcBef>
          <a:spcPts val="1000"/>
        </a:spcBef>
        <a:buSzTx/>
        <a:buFont typeface="Arial"/>
        <a:buChar char="•"/>
        <a:defRPr sz="5600">
          <a:solidFill>
            <a:srgbClr val="535353"/>
          </a:solidFill>
          <a:latin typeface="Lora"/>
          <a:ea typeface="Lora"/>
          <a:cs typeface="Lora"/>
          <a:sym typeface="Lora"/>
        </a:defRPr>
      </a:lvl6pPr>
      <a:lvl7pPr marL="3454400" indent="-711200">
        <a:lnSpc>
          <a:spcPct val="90000"/>
        </a:lnSpc>
        <a:spcBef>
          <a:spcPts val="1000"/>
        </a:spcBef>
        <a:buSzTx/>
        <a:buFont typeface="Arial"/>
        <a:buChar char="•"/>
        <a:defRPr sz="5600">
          <a:solidFill>
            <a:srgbClr val="535353"/>
          </a:solidFill>
          <a:latin typeface="Lora"/>
          <a:ea typeface="Lora"/>
          <a:cs typeface="Lora"/>
          <a:sym typeface="Lora"/>
        </a:defRPr>
      </a:lvl7pPr>
      <a:lvl8pPr marL="3911600" indent="-711200">
        <a:lnSpc>
          <a:spcPct val="90000"/>
        </a:lnSpc>
        <a:spcBef>
          <a:spcPts val="1000"/>
        </a:spcBef>
        <a:buSzTx/>
        <a:buFont typeface="Arial"/>
        <a:buChar char="•"/>
        <a:defRPr sz="5600">
          <a:solidFill>
            <a:srgbClr val="535353"/>
          </a:solidFill>
          <a:latin typeface="Lora"/>
          <a:ea typeface="Lora"/>
          <a:cs typeface="Lora"/>
          <a:sym typeface="Lora"/>
        </a:defRPr>
      </a:lvl8pPr>
      <a:lvl9pPr marL="4368800" indent="-711200">
        <a:lnSpc>
          <a:spcPct val="90000"/>
        </a:lnSpc>
        <a:spcBef>
          <a:spcPts val="1000"/>
        </a:spcBef>
        <a:buSzTx/>
        <a:buFont typeface="Arial"/>
        <a:buChar char="•"/>
        <a:defRPr sz="5600">
          <a:solidFill>
            <a:srgbClr val="535353"/>
          </a:solidFill>
          <a:latin typeface="Lora"/>
          <a:ea typeface="Lora"/>
          <a:cs typeface="Lora"/>
          <a:sym typeface="Lora"/>
        </a:defRPr>
      </a:lvl9pPr>
    </p:bodyStyle>
    <p:otherStyle>
      <a:lvl1pPr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>
        <a:defRPr sz="24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942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</p:sldLayoutIdLst>
  <p:txStyles>
    <p:titleStyle>
      <a:lvl1pPr algn="ctr" defTabSz="2438430" rtl="0" eaLnBrk="1" latinLnBrk="0" hangingPunct="1">
        <a:spcBef>
          <a:spcPct val="0"/>
        </a:spcBef>
        <a:buNone/>
        <a:defRPr sz="1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11" indent="-914411" algn="l" defTabSz="2438430" rtl="0" eaLnBrk="1" latinLnBrk="0" hangingPunct="1">
        <a:spcBef>
          <a:spcPct val="20000"/>
        </a:spcBef>
        <a:buFont typeface="Arial" panose="020B0604020202020204" pitchFamily="34" charset="0"/>
        <a:buChar char="•"/>
        <a:defRPr sz="8533" kern="1200">
          <a:solidFill>
            <a:schemeClr val="tx1"/>
          </a:solidFill>
          <a:latin typeface="+mn-lt"/>
          <a:ea typeface="+mn-ea"/>
          <a:cs typeface="+mn-cs"/>
        </a:defRPr>
      </a:lvl1pPr>
      <a:lvl2pPr marL="1981225" indent="-762010" algn="l" defTabSz="2438430" rtl="0" eaLnBrk="1" latinLnBrk="0" hangingPunct="1">
        <a:spcBef>
          <a:spcPct val="20000"/>
        </a:spcBef>
        <a:buFont typeface="Arial" panose="020B0604020202020204" pitchFamily="34" charset="0"/>
        <a:buChar char="–"/>
        <a:defRPr sz="7467" kern="1200">
          <a:solidFill>
            <a:schemeClr val="tx1"/>
          </a:solidFill>
          <a:latin typeface="+mn-lt"/>
          <a:ea typeface="+mn-ea"/>
          <a:cs typeface="+mn-cs"/>
        </a:defRPr>
      </a:lvl2pPr>
      <a:lvl3pPr marL="3048038" indent="-609608" algn="l" defTabSz="2438430" rtl="0" eaLnBrk="1" latinLnBrk="0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4267253" indent="-609608" algn="l" defTabSz="2438430" rtl="0" eaLnBrk="1" latinLnBrk="0" hangingPunct="1">
        <a:spcBef>
          <a:spcPct val="20000"/>
        </a:spcBef>
        <a:buFont typeface="Arial" panose="020B0604020202020204" pitchFamily="34" charset="0"/>
        <a:buChar char="–"/>
        <a:defRPr sz="5333" kern="1200">
          <a:solidFill>
            <a:schemeClr val="tx1"/>
          </a:solidFill>
          <a:latin typeface="+mn-lt"/>
          <a:ea typeface="+mn-ea"/>
          <a:cs typeface="+mn-cs"/>
        </a:defRPr>
      </a:lvl4pPr>
      <a:lvl5pPr marL="5486469" indent="-609608" algn="l" defTabSz="2438430" rtl="0" eaLnBrk="1" latinLnBrk="0" hangingPunct="1">
        <a:spcBef>
          <a:spcPct val="20000"/>
        </a:spcBef>
        <a:buFont typeface="Arial" panose="020B0604020202020204" pitchFamily="34" charset="0"/>
        <a:buChar char="»"/>
        <a:defRPr sz="5333" kern="1200">
          <a:solidFill>
            <a:schemeClr val="tx1"/>
          </a:solidFill>
          <a:latin typeface="+mn-lt"/>
          <a:ea typeface="+mn-ea"/>
          <a:cs typeface="+mn-cs"/>
        </a:defRPr>
      </a:lvl5pPr>
      <a:lvl6pPr marL="6705684" indent="-609608" algn="l" defTabSz="2438430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6pPr>
      <a:lvl7pPr marL="7924899" indent="-609608" algn="l" defTabSz="2438430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7pPr>
      <a:lvl8pPr marL="9144114" indent="-609608" algn="l" defTabSz="2438430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8pPr>
      <a:lvl9pPr marL="10363330" indent="-609608" algn="l" defTabSz="2438430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3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4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6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7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9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507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722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>
            <a:spLocks noGrp="1"/>
          </p:cNvSpPr>
          <p:nvPr>
            <p:ph type="title"/>
          </p:nvPr>
        </p:nvSpPr>
        <p:spPr>
          <a:xfrm>
            <a:off x="304800" y="4688840"/>
            <a:ext cx="23850600" cy="304990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8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6200" dirty="0">
                <a:solidFill>
                  <a:srgbClr val="A4947E"/>
                </a:solidFill>
                <a:latin typeface="Abadi" panose="020B0604020104020204" pitchFamily="34" charset="0"/>
                <a:ea typeface="方正细谭黑简体" panose="02000000000000000000" pitchFamily="2" charset="-122"/>
              </a:rPr>
              <a:t>NYC Bike Routes</a:t>
            </a:r>
            <a:endParaRPr lang="zh-CN" altLang="en-US" sz="16200" dirty="0">
              <a:solidFill>
                <a:srgbClr val="A4947E"/>
              </a:solidFill>
              <a:latin typeface="Abadi" panose="020B0604020104020204" pitchFamily="34" charset="0"/>
              <a:ea typeface="方正细谭黑简体" panose="02000000000000000000" pitchFamily="2" charset="-122"/>
            </a:endParaRPr>
          </a:p>
        </p:txBody>
      </p:sp>
      <p:sp>
        <p:nvSpPr>
          <p:cNvPr id="938" name="Shape 938"/>
          <p:cNvSpPr>
            <a:spLocks noGrp="1"/>
          </p:cNvSpPr>
          <p:nvPr>
            <p:ph type="body" idx="1"/>
          </p:nvPr>
        </p:nvSpPr>
        <p:spPr>
          <a:xfrm>
            <a:off x="15456876" y="7597775"/>
            <a:ext cx="6312878" cy="3049904"/>
          </a:xfrm>
          <a:prstGeom prst="rect">
            <a:avLst/>
          </a:prstGeom>
        </p:spPr>
        <p:txBody>
          <a:bodyPr/>
          <a:lstStyle>
            <a:lvl1pPr algn="ctr">
              <a:spcBef>
                <a:spcPct val="0"/>
              </a:spcBef>
            </a:lvl1pPr>
          </a:lstStyle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4800" dirty="0">
                <a:solidFill>
                  <a:schemeClr val="bg2"/>
                </a:solidFill>
                <a:latin typeface="Abadi" panose="020B0604020104020204" pitchFamily="34" charset="0"/>
                <a:ea typeface="华文仿宋" panose="02010600040101010101" pitchFamily="2" charset="-122"/>
              </a:rPr>
              <a:t>By Sizhe Pei</a:t>
            </a: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4800" dirty="0">
                <a:solidFill>
                  <a:schemeClr val="bg2"/>
                </a:solidFill>
                <a:latin typeface="Abadi" panose="020B0604020104020204" pitchFamily="34" charset="0"/>
                <a:ea typeface="华文仿宋" panose="02010600040101010101" pitchFamily="2" charset="-122"/>
              </a:rPr>
              <a:t>sp7398@nyu.edu</a:t>
            </a: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lang="zh-CN" altLang="en-US" sz="4800" dirty="0">
              <a:solidFill>
                <a:schemeClr val="bg2"/>
              </a:solidFill>
              <a:latin typeface="Abadi" panose="020B0604020104020204" pitchFamily="34" charset="0"/>
              <a:ea typeface="华文仿宋" panose="02010600040101010101" pitchFamily="2" charset="-122"/>
            </a:endParaRPr>
          </a:p>
        </p:txBody>
      </p:sp>
      <p:sp>
        <p:nvSpPr>
          <p:cNvPr id="940" name="Shape 940"/>
          <p:cNvSpPr/>
          <p:nvPr/>
        </p:nvSpPr>
        <p:spPr>
          <a:xfrm flipV="1">
            <a:off x="14373475" y="2966120"/>
            <a:ext cx="1827381" cy="182738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2800">
                <a:solidFill>
                  <a:srgbClr val="535353"/>
                </a:solidFill>
                <a:uFill>
                  <a:solidFill>
                    <a:srgbClr val="011480"/>
                  </a:solidFill>
                </a:uFill>
                <a:latin typeface="+mj-lt"/>
                <a:ea typeface="+mj-ea"/>
                <a:cs typeface="+mj-cs"/>
                <a:sym typeface="Montserrat-Regular"/>
              </a:defRPr>
            </a:pPr>
            <a:endParaRPr>
              <a:latin typeface="Agency FB" charset="0"/>
              <a:ea typeface="Agency FB" charset="0"/>
              <a:cs typeface="Agency FB" charset="0"/>
            </a:endParaRPr>
          </a:p>
        </p:txBody>
      </p:sp>
      <p:sp>
        <p:nvSpPr>
          <p:cNvPr id="941" name="Shape 941"/>
          <p:cNvSpPr/>
          <p:nvPr/>
        </p:nvSpPr>
        <p:spPr>
          <a:xfrm flipV="1">
            <a:off x="8293350" y="9369460"/>
            <a:ext cx="1827381" cy="182738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2800">
                <a:solidFill>
                  <a:srgbClr val="535353"/>
                </a:solidFill>
                <a:uFill>
                  <a:solidFill>
                    <a:srgbClr val="011480"/>
                  </a:solidFill>
                </a:uFill>
                <a:latin typeface="+mj-lt"/>
                <a:ea typeface="+mj-ea"/>
                <a:cs typeface="+mj-cs"/>
                <a:sym typeface="Montserrat-Regular"/>
              </a:defRPr>
            </a:pPr>
            <a:endParaRPr>
              <a:latin typeface="Agency FB" charset="0"/>
              <a:ea typeface="Agency FB" charset="0"/>
              <a:cs typeface="Agency FB" charset="0"/>
            </a:endParaRPr>
          </a:p>
        </p:txBody>
      </p:sp>
      <p:sp>
        <p:nvSpPr>
          <p:cNvPr id="2" name="Shape 940"/>
          <p:cNvSpPr/>
          <p:nvPr/>
        </p:nvSpPr>
        <p:spPr>
          <a:xfrm flipV="1">
            <a:off x="14944975" y="1778035"/>
            <a:ext cx="1827381" cy="182738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2800">
                <a:solidFill>
                  <a:srgbClr val="535353"/>
                </a:solidFill>
                <a:uFill>
                  <a:solidFill>
                    <a:srgbClr val="011480"/>
                  </a:solidFill>
                </a:uFill>
                <a:latin typeface="+mj-lt"/>
                <a:ea typeface="+mj-ea"/>
                <a:cs typeface="+mj-cs"/>
                <a:sym typeface="Montserrat-Regular"/>
              </a:defRPr>
            </a:pPr>
            <a:endParaRPr>
              <a:latin typeface="Agency FB" charset="0"/>
              <a:ea typeface="Agency FB" charset="0"/>
              <a:cs typeface="Agency FB" charset="0"/>
            </a:endParaRPr>
          </a:p>
        </p:txBody>
      </p:sp>
      <p:sp>
        <p:nvSpPr>
          <p:cNvPr id="3" name="Shape 940"/>
          <p:cNvSpPr/>
          <p:nvPr/>
        </p:nvSpPr>
        <p:spPr>
          <a:xfrm flipV="1">
            <a:off x="9619230" y="8738905"/>
            <a:ext cx="1827381" cy="182738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2800">
                <a:solidFill>
                  <a:srgbClr val="535353"/>
                </a:solidFill>
                <a:uFill>
                  <a:solidFill>
                    <a:srgbClr val="011480"/>
                  </a:solidFill>
                </a:uFill>
                <a:latin typeface="+mj-lt"/>
                <a:ea typeface="+mj-ea"/>
                <a:cs typeface="+mj-cs"/>
                <a:sym typeface="Montserrat-Regular"/>
              </a:defRPr>
            </a:pPr>
            <a:endParaRPr>
              <a:latin typeface="Agency FB" charset="0"/>
              <a:ea typeface="Agency FB" charset="0"/>
              <a:cs typeface="Agency FB" charset="0"/>
            </a:endParaRPr>
          </a:p>
        </p:txBody>
      </p:sp>
      <p:sp>
        <p:nvSpPr>
          <p:cNvPr id="4" name="Shape 941"/>
          <p:cNvSpPr/>
          <p:nvPr/>
        </p:nvSpPr>
        <p:spPr>
          <a:xfrm flipV="1">
            <a:off x="1031875" y="621665"/>
            <a:ext cx="4534535" cy="4404360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2800">
                <a:solidFill>
                  <a:srgbClr val="535353"/>
                </a:solidFill>
                <a:uFill>
                  <a:solidFill>
                    <a:srgbClr val="011480"/>
                  </a:solidFill>
                </a:uFill>
                <a:latin typeface="+mj-lt"/>
                <a:ea typeface="+mj-ea"/>
                <a:cs typeface="+mj-cs"/>
                <a:sym typeface="Montserrat-Regular"/>
              </a:defRPr>
            </a:pPr>
            <a:endParaRPr>
              <a:latin typeface="Agency FB" charset="0"/>
              <a:ea typeface="Agency FB" charset="0"/>
              <a:cs typeface="Agency FB" charset="0"/>
            </a:endParaRPr>
          </a:p>
        </p:txBody>
      </p:sp>
      <p:sp>
        <p:nvSpPr>
          <p:cNvPr id="5" name="Shape 940"/>
          <p:cNvSpPr/>
          <p:nvPr/>
        </p:nvSpPr>
        <p:spPr>
          <a:xfrm flipV="1">
            <a:off x="3711575" y="-202565"/>
            <a:ext cx="3354705" cy="3393440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2800">
                <a:solidFill>
                  <a:srgbClr val="535353"/>
                </a:solidFill>
                <a:uFill>
                  <a:solidFill>
                    <a:srgbClr val="011480"/>
                  </a:solidFill>
                </a:uFill>
                <a:latin typeface="+mj-lt"/>
                <a:ea typeface="+mj-ea"/>
                <a:cs typeface="+mj-cs"/>
                <a:sym typeface="Montserrat-Regular"/>
              </a:defRPr>
            </a:pPr>
            <a:endParaRPr>
              <a:latin typeface="Agency FB" charset="0"/>
              <a:ea typeface="Agency FB" charset="0"/>
              <a:cs typeface="Agency FB" charset="0"/>
            </a:endParaRPr>
          </a:p>
        </p:txBody>
      </p:sp>
      <p:sp>
        <p:nvSpPr>
          <p:cNvPr id="6" name="Shape 941"/>
          <p:cNvSpPr/>
          <p:nvPr/>
        </p:nvSpPr>
        <p:spPr>
          <a:xfrm flipV="1">
            <a:off x="17221200" y="10408285"/>
            <a:ext cx="3489960" cy="3548380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2800">
                <a:solidFill>
                  <a:srgbClr val="535353"/>
                </a:solidFill>
                <a:uFill>
                  <a:solidFill>
                    <a:srgbClr val="011480"/>
                  </a:solidFill>
                </a:uFill>
                <a:latin typeface="+mj-lt"/>
                <a:ea typeface="+mj-ea"/>
                <a:cs typeface="+mj-cs"/>
                <a:sym typeface="Montserrat-Regular"/>
              </a:defRPr>
            </a:pPr>
            <a:endParaRPr>
              <a:latin typeface="Agency FB" charset="0"/>
              <a:ea typeface="Agency FB" charset="0"/>
              <a:cs typeface="Agency FB" charset="0"/>
            </a:endParaRPr>
          </a:p>
        </p:txBody>
      </p:sp>
      <p:sp>
        <p:nvSpPr>
          <p:cNvPr id="7" name="Shape 940"/>
          <p:cNvSpPr/>
          <p:nvPr/>
        </p:nvSpPr>
        <p:spPr>
          <a:xfrm flipV="1">
            <a:off x="18651855" y="8431530"/>
            <a:ext cx="4655185" cy="4747260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2800">
                <a:solidFill>
                  <a:srgbClr val="535353"/>
                </a:solidFill>
                <a:uFill>
                  <a:solidFill>
                    <a:srgbClr val="011480"/>
                  </a:solidFill>
                </a:uFill>
                <a:latin typeface="+mj-lt"/>
                <a:ea typeface="+mj-ea"/>
                <a:cs typeface="+mj-cs"/>
                <a:sym typeface="Montserrat-Regular"/>
              </a:defRPr>
            </a:pPr>
            <a:endParaRPr>
              <a:latin typeface="Agency FB" charset="0"/>
              <a:ea typeface="Agency FB" charset="0"/>
              <a:cs typeface="Agency FB" charset="0"/>
            </a:endParaRPr>
          </a:p>
        </p:txBody>
      </p:sp>
      <p:pic>
        <p:nvPicPr>
          <p:cNvPr id="15" name="音频 14">
            <a:hlinkClick r:id="" action="ppaction://media"/>
            <a:extLst>
              <a:ext uri="{FF2B5EF4-FFF2-40B4-BE49-F238E27FC236}">
                <a16:creationId xmlns:a16="http://schemas.microsoft.com/office/drawing/2014/main" id="{A017F772-2A8E-1DDF-4902-E7FC248435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20104608" y="9436608"/>
            <a:ext cx="4114800" cy="41148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417"/>
    </mc:Choice>
    <mc:Fallback>
      <p:transition advTm="6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5DEFE2E-E40C-04AA-6416-AE4D37C76399}"/>
              </a:ext>
            </a:extLst>
          </p:cNvPr>
          <p:cNvSpPr txBox="1"/>
          <p:nvPr/>
        </p:nvSpPr>
        <p:spPr>
          <a:xfrm>
            <a:off x="11342076" y="3552093"/>
            <a:ext cx="11570677" cy="3508651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571500" marR="0" indent="-571500" algn="l" defTabSz="914400" rtl="0" fontAlgn="auto" latinLnBrk="1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latin typeface="Abadi" panose="020B0604020104020204" pitchFamily="34" charset="0"/>
              </a:rPr>
              <a:t>Distribution of routes</a:t>
            </a:r>
          </a:p>
          <a:p>
            <a:pPr marL="571500" marR="0" indent="-571500" algn="l" defTabSz="914400" rtl="0" fontAlgn="auto" latinLnBrk="1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badi" panose="020B0604020104020204" pitchFamily="34" charset="0"/>
                <a:sym typeface="Calibri"/>
              </a:rPr>
              <a:t>Length and </a:t>
            </a:r>
            <a:r>
              <a:rPr lang="en-US" altLang="zh-CN" dirty="0">
                <a:solidFill>
                  <a:srgbClr val="000000"/>
                </a:solidFill>
                <a:latin typeface="Abadi" panose="020B0604020104020204" pitchFamily="34" charset="0"/>
              </a:rPr>
              <a:t>density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badi" panose="020B0604020104020204" pitchFamily="34" charset="0"/>
                <a:sym typeface="Calibri"/>
              </a:rPr>
              <a:t>of routes in each neighborhood</a:t>
            </a:r>
          </a:p>
          <a:p>
            <a:pPr marL="571500" marR="0" indent="-571500" algn="l" defTabSz="914400" rtl="0" fontAlgn="auto" latinLnBrk="1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Abadi" panose="020B0604020104020204" pitchFamily="34" charset="0"/>
              </a:rPr>
              <a:t>Classify the neighborhoods by the features of routes 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badi" panose="020B0604020104020204" pitchFamily="34" charset="0"/>
              <a:sym typeface="Calibri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6E8C999-3A97-4FFE-C94A-83C37D885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546" y="1890128"/>
            <a:ext cx="8807912" cy="8630741"/>
          </a:xfrm>
          <a:prstGeom prst="rect">
            <a:avLst/>
          </a:prstGeom>
        </p:spPr>
      </p:pic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821B4B5E-2FBA-A48A-D456-A45B7B61F1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20104608" y="9436608"/>
            <a:ext cx="4114800" cy="4114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78797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6188"/>
    </mc:Choice>
    <mc:Fallback>
      <p:transition advTm="16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E5F315F-A8A7-DA19-0BD6-C7AE3554AC2F}"/>
              </a:ext>
            </a:extLst>
          </p:cNvPr>
          <p:cNvSpPr txBox="1"/>
          <p:nvPr/>
        </p:nvSpPr>
        <p:spPr>
          <a:xfrm>
            <a:off x="16101000" y="11589681"/>
            <a:ext cx="4336442" cy="738662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0000"/>
                </a:solidFill>
              </a:rPr>
              <a:t>Route length statistics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9038C12-F237-5DF0-6F65-61F8B9149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92" y="1490882"/>
            <a:ext cx="10586716" cy="1073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D083CF-AE5E-FEA6-4694-39CC0A907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2868" y="846848"/>
            <a:ext cx="8229235" cy="29487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3B9097D-7DD7-34AF-6C1F-F6D074DA5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2838" y="3990521"/>
            <a:ext cx="11851901" cy="75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音频 17">
            <a:hlinkClick r:id="" action="ppaction://media"/>
            <a:extLst>
              <a:ext uri="{FF2B5EF4-FFF2-40B4-BE49-F238E27FC236}">
                <a16:creationId xmlns:a16="http://schemas.microsoft.com/office/drawing/2014/main" id="{66F4FFAE-8D40-4A39-4529-985C426A5E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87500" t="-287500" r="-287500" b="-287500"/>
          <a:stretch>
            <a:fillRect/>
          </a:stretch>
        </p:blipFill>
        <p:spPr>
          <a:xfrm>
            <a:off x="20104608" y="9436608"/>
            <a:ext cx="4114800" cy="4114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812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91"/>
    </mc:Choice>
    <mc:Fallback>
      <p:transition advTm="30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625A437-B846-8342-C792-5F701B0D9F26}"/>
              </a:ext>
            </a:extLst>
          </p:cNvPr>
          <p:cNvSpPr txBox="1"/>
          <p:nvPr/>
        </p:nvSpPr>
        <p:spPr>
          <a:xfrm>
            <a:off x="566924" y="6063528"/>
            <a:ext cx="10959611" cy="3970318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dirty="0"/>
              <a:t>Calculate the route length by geometry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dirty="0"/>
              <a:t>Count the length through the </a:t>
            </a:r>
            <a:r>
              <a:rPr lang="en-US" altLang="zh-CN" dirty="0" err="1"/>
              <a:t>groupby</a:t>
            </a:r>
            <a:r>
              <a:rPr lang="en-US" altLang="zh-CN" dirty="0"/>
              <a:t> method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dirty="0"/>
              <a:t>Sum of the routes in the same area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dirty="0"/>
              <a:t>Merge the data into neighborhoods, then calculate density of routes in each neighborhood by the </a:t>
            </a:r>
            <a:r>
              <a:rPr lang="en-US" altLang="zh-CN" dirty="0" err="1"/>
              <a:t>shape_area</a:t>
            </a:r>
            <a:r>
              <a:rPr lang="en-US" altLang="zh-CN" dirty="0"/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48F54E-AFDC-20A1-FCCF-B5F0DE2AA665}"/>
              </a:ext>
            </a:extLst>
          </p:cNvPr>
          <p:cNvSpPr txBox="1"/>
          <p:nvPr/>
        </p:nvSpPr>
        <p:spPr>
          <a:xfrm>
            <a:off x="15826154" y="11976424"/>
            <a:ext cx="7289173" cy="738662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Density distribution by neighborhood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B139C0-77A7-EDEE-C252-668987C76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7466" y="408706"/>
            <a:ext cx="11096625" cy="1126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F2C506-047F-156C-3B1D-B44741B2A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909" y="1488099"/>
            <a:ext cx="12423253" cy="3970318"/>
          </a:xfrm>
          <a:prstGeom prst="rect">
            <a:avLst/>
          </a:prstGeom>
        </p:spPr>
      </p:pic>
      <p:pic>
        <p:nvPicPr>
          <p:cNvPr id="16" name="音频 15">
            <a:hlinkClick r:id="" action="ppaction://media"/>
            <a:extLst>
              <a:ext uri="{FF2B5EF4-FFF2-40B4-BE49-F238E27FC236}">
                <a16:creationId xmlns:a16="http://schemas.microsoft.com/office/drawing/2014/main" id="{0A191618-FF53-39D0-8677-9EE541F6B9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87500" t="-287500" r="-287500" b="-287500"/>
          <a:stretch>
            <a:fillRect/>
          </a:stretch>
        </p:blipFill>
        <p:spPr>
          <a:xfrm>
            <a:off x="20104608" y="9436608"/>
            <a:ext cx="4114800" cy="4114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1532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1202"/>
    </mc:Choice>
    <mc:Fallback>
      <p:transition advTm="21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Shape 1457"/>
          <p:cNvSpPr/>
          <p:nvPr/>
        </p:nvSpPr>
        <p:spPr>
          <a:xfrm>
            <a:off x="2155168" y="6663315"/>
            <a:ext cx="692256" cy="900345"/>
          </a:xfrm>
          <a:prstGeom prst="rect">
            <a:avLst/>
          </a:prstGeom>
          <a:ln w="25400">
            <a:miter lim="400000"/>
          </a:ln>
        </p:spPr>
        <p:txBody>
          <a:bodyPr tIns="91439" bIns="91439">
            <a:normAutofit/>
          </a:bodyPr>
          <a:lstStyle>
            <a:lvl1pPr>
              <a:lnSpc>
                <a:spcPct val="80000"/>
              </a:lnSpc>
              <a:defRPr sz="44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Agency FB" charset="0"/>
                <a:ea typeface="Agency FB" charset="0"/>
                <a:cs typeface="Agency FB" charset="0"/>
              </a:rPr>
              <a:t>1.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D2DB76-3741-BCDA-F048-F77144DABE44}"/>
              </a:ext>
            </a:extLst>
          </p:cNvPr>
          <p:cNvSpPr txBox="1"/>
          <p:nvPr/>
        </p:nvSpPr>
        <p:spPr>
          <a:xfrm>
            <a:off x="2155168" y="4132385"/>
            <a:ext cx="184729" cy="738662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A9EE9CE-59FB-B0F6-3689-886812345751}"/>
              </a:ext>
            </a:extLst>
          </p:cNvPr>
          <p:cNvSpPr txBox="1"/>
          <p:nvPr/>
        </p:nvSpPr>
        <p:spPr>
          <a:xfrm>
            <a:off x="1160585" y="6663315"/>
            <a:ext cx="8549133" cy="240065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571500" marR="0" indent="-5715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Display of change of each two years</a:t>
            </a:r>
          </a:p>
          <a:p>
            <a:pPr marL="571500" marR="0" indent="-5715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</a:rPr>
              <a:t>colors as color map</a:t>
            </a:r>
          </a:p>
          <a:p>
            <a:pPr marL="571500" marR="0" indent="-5715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</a:rPr>
              <a:t>Assign different colors to two-year routes</a:t>
            </a:r>
          </a:p>
          <a:p>
            <a:pPr marL="571500" marR="0" indent="-5715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70686A2-6CCC-E360-4C79-AD3F4E669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585" y="1112592"/>
            <a:ext cx="12257038" cy="460441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CF0A48-2402-BFCA-8316-A140F1564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623" y="406083"/>
            <a:ext cx="10475865" cy="1062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179F153-23D7-A0C5-FDAC-A793366050A6}"/>
              </a:ext>
            </a:extLst>
          </p:cNvPr>
          <p:cNvSpPr txBox="1"/>
          <p:nvPr/>
        </p:nvSpPr>
        <p:spPr>
          <a:xfrm>
            <a:off x="16652631" y="11324492"/>
            <a:ext cx="5157179" cy="738662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Example of 2017 and 2018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70EEEBE0-EDCF-065B-9766-561C21F381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87500" t="-287500" r="-287500" b="-287500"/>
          <a:stretch>
            <a:fillRect/>
          </a:stretch>
        </p:blipFill>
        <p:spPr>
          <a:xfrm>
            <a:off x="20104608" y="9436608"/>
            <a:ext cx="4114800" cy="4114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74758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8941"/>
    </mc:Choice>
    <mc:Fallback>
      <p:transition advTm="28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Shape 1457"/>
          <p:cNvSpPr/>
          <p:nvPr/>
        </p:nvSpPr>
        <p:spPr>
          <a:xfrm>
            <a:off x="2155168" y="6663315"/>
            <a:ext cx="692256" cy="900345"/>
          </a:xfrm>
          <a:prstGeom prst="rect">
            <a:avLst/>
          </a:prstGeom>
          <a:ln w="25400">
            <a:miter lim="400000"/>
          </a:ln>
        </p:spPr>
        <p:txBody>
          <a:bodyPr tIns="91439" bIns="91439">
            <a:normAutofit/>
          </a:bodyPr>
          <a:lstStyle>
            <a:lvl1pPr>
              <a:lnSpc>
                <a:spcPct val="80000"/>
              </a:lnSpc>
              <a:defRPr sz="44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Agency FB" charset="0"/>
                <a:ea typeface="Agency FB" charset="0"/>
                <a:cs typeface="Agency FB" charset="0"/>
              </a:rPr>
              <a:t>1.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D2DB76-3741-BCDA-F048-F77144DABE44}"/>
              </a:ext>
            </a:extLst>
          </p:cNvPr>
          <p:cNvSpPr txBox="1"/>
          <p:nvPr/>
        </p:nvSpPr>
        <p:spPr>
          <a:xfrm>
            <a:off x="2155168" y="4132385"/>
            <a:ext cx="184729" cy="738662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F8C8E98-82E8-5114-D603-F46938C820D7}"/>
              </a:ext>
            </a:extLst>
          </p:cNvPr>
          <p:cNvSpPr txBox="1"/>
          <p:nvPr/>
        </p:nvSpPr>
        <p:spPr>
          <a:xfrm>
            <a:off x="1148495" y="9257225"/>
            <a:ext cx="7925167" cy="2862322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Clustering at neighborhoods level</a:t>
            </a:r>
          </a:p>
          <a:p>
            <a:pPr marL="571500" marR="0" indent="-57150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</a:rPr>
              <a:t>Count each feature</a:t>
            </a:r>
          </a:p>
          <a:p>
            <a:pPr marL="571500" marR="0" indent="-57150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Standardize data</a:t>
            </a:r>
          </a:p>
          <a:p>
            <a:pPr marL="571500" marR="0" indent="-57150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Elbow Method to search the suitable cluster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08D3E6F-AC81-821A-15A9-E1B51EFAE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9227" y="1414570"/>
            <a:ext cx="11792665" cy="741290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7CD7FDF-E204-5F9A-3210-6008FC1D10D0}"/>
              </a:ext>
            </a:extLst>
          </p:cNvPr>
          <p:cNvSpPr txBox="1"/>
          <p:nvPr/>
        </p:nvSpPr>
        <p:spPr>
          <a:xfrm>
            <a:off x="11869615" y="9513277"/>
            <a:ext cx="9326590" cy="2954653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algn="l" rtl="0" latinLnBrk="1" hangingPunct="0"/>
            <a:r>
              <a:rPr lang="en-US" altLang="zh-CN" dirty="0">
                <a:solidFill>
                  <a:srgbClr val="000000"/>
                </a:solidFill>
              </a:rPr>
              <a:t>Test again with two features, length and density: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571500" marR="0" indent="-5715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0: medium length and medium density</a:t>
            </a:r>
          </a:p>
          <a:p>
            <a:pPr marL="571500" marR="0" indent="-5715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</a:rPr>
              <a:t>1: long length but medium density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571500" marR="0" indent="-5715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</a:rPr>
              <a:t>2: short length and low density</a:t>
            </a:r>
          </a:p>
          <a:p>
            <a:pPr marL="571500" marR="0" indent="-5715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</a:rPr>
              <a:t>3: long length and high density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6FAD05-3C06-463B-7AAC-4B827F914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584" y="616538"/>
            <a:ext cx="7948110" cy="7976907"/>
          </a:xfrm>
          <a:prstGeom prst="rect">
            <a:avLst/>
          </a:prstGeom>
        </p:spPr>
      </p:pic>
      <p:pic>
        <p:nvPicPr>
          <p:cNvPr id="20" name="音频 19">
            <a:hlinkClick r:id="" action="ppaction://media"/>
            <a:extLst>
              <a:ext uri="{FF2B5EF4-FFF2-40B4-BE49-F238E27FC236}">
                <a16:creationId xmlns:a16="http://schemas.microsoft.com/office/drawing/2014/main" id="{DA3609B0-114B-AE3D-0F23-14C2AC5F3F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87500" t="-287500" r="-287500" b="-287500"/>
          <a:stretch>
            <a:fillRect/>
          </a:stretch>
        </p:blipFill>
        <p:spPr>
          <a:xfrm>
            <a:off x="20104608" y="9436608"/>
            <a:ext cx="4114800" cy="4114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91538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7182"/>
    </mc:Choice>
    <mc:Fallback>
      <p:transition advTm="37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8E5A805-2B30-2D6F-75D8-57FE242F4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17" y="583223"/>
            <a:ext cx="9874844" cy="1002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E63238E-5CF4-D3BB-E956-91F0A4D96F75}"/>
              </a:ext>
            </a:extLst>
          </p:cNvPr>
          <p:cNvSpPr txBox="1"/>
          <p:nvPr/>
        </p:nvSpPr>
        <p:spPr>
          <a:xfrm>
            <a:off x="4271670" y="10621270"/>
            <a:ext cx="4932759" cy="738662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0000"/>
                </a:solidFill>
              </a:rPr>
              <a:t>Cluster of neighborhoods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916271A4-4E41-FBE7-5D4B-636A79ED8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985" y="583223"/>
            <a:ext cx="10034953" cy="1018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828F3B-D04B-655B-4204-AABB9FB10F63}"/>
              </a:ext>
            </a:extLst>
          </p:cNvPr>
          <p:cNvSpPr txBox="1"/>
          <p:nvPr/>
        </p:nvSpPr>
        <p:spPr>
          <a:xfrm>
            <a:off x="17220195" y="10621162"/>
            <a:ext cx="3307314" cy="738662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Cluster of routes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C1D9E208-FCBC-E996-FA1E-E3798FA0E4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87500" t="-287500" r="-287500" b="-287500"/>
          <a:stretch>
            <a:fillRect/>
          </a:stretch>
        </p:blipFill>
        <p:spPr>
          <a:xfrm>
            <a:off x="20104608" y="9436608"/>
            <a:ext cx="4114800" cy="4114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29949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1426"/>
    </mc:Choice>
    <mc:Fallback>
      <p:transition advTm="11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  <p:tag name="ISPRING_PLAYERS_CUSTOMIZATION" val="UEsDBBQAAgAIAJOw9U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CTsPVIqok5BfEDAAAsEQAAJwAAAHVuaXZlcnNhbC9mbGFzaF9wdWJsaXNoaW5nX3NldHRpbmdzLnhtbNVY727aSBD/zlOsfOrHYtImTYoMUZQYBZUABeeu1ekULfaAt1nvut41lH7q0/TB7klu1gsECmlNe5xyQhF4duY3/2e88c4/JZxMIVNMioZzVK05BEQoIyYmDec2aD0/c4jSVESUSwENR0iHnDcrXpqPOFPxELRGVkUQRqh6qhtOrHVad93ZbFZlKs3MqeS5RnxVDWXiphkoEBoyN+V0jl96noJyFgglAPAvkWIh1qxUCPEs0o2Mcg6ERWi5YMYpylucqthxLduIhveTTOYiupRcZiSbjBrOb2cX5rPksVBXLAFhYqKaSDRkXadRxIwVlA/ZZyAxsEmM5p4eO2TGIh03nJe1FwYG2d1tmALc+k4NzKXEIAi9wE9A04hqah+tQg2ftFoSLCmaC5qwMMATYgLQcK6Cu2GnfeXfdXuBP7y7Dm461oY9hAL/XbCHUNAOOv4+/GXhr9/3/UGn3X1zF/R6naDdf5DCiG4ExHM3I+ZhZGWehbAKmKfjPBkJyjgW6TdhVKCxzDnNJhDIFsMsjilX4JAPKUze5pQzPcduqGE33AOkFyqFUA9M2hqOznJwHuAsIBqGuVzVxMnrVU2cnm247lrtD27ttNKjWtMwxuJBWmGa566TlmxjKTZcM89kJHm0cgiSEURdmsBaTwzvmWgh55FDxpgEjq5eZIxyhzCNrocrYZWPlGa66L3WOidBLBwSQG6GW6EIY5qpjYivom4KP2z+2ZUa1F82FJb0GOsfMucRmcuccHYPREuCac4T/BUDWW8mMs5kUlCx3zVRnKFxUwYziM7LKHqPKpIcJXG4pBy01fAxZ5/JCMYyQ1ygUxxFSGfK4lf3Ak6pUg+gdGnjM9si7e6V/+6ZcZBGUyrCPcGxNiBJ9UHw6ZwIqZdyGI6Q5gqKpEQsKs7K+Fb9+TQoluTcpvnfTsYa9AFTchgt+yTmhxaUVhvTadGIprkKaGxBhimxmHgQ4mRhIoeygCEVRAo+JzTE6a1MW0+ZzBVSbANbaPXzFlp5wkTxNMEpiBqzCLJSkLWjFy+PT16dnr2uV92/v3x9/l2hxV7rc2rU2cV2+ejiLCf1zfr8gdB3luiWbEtmiSnUaEvp7heDxQLbHvGea1bP7k1ULMynuIiG/sXg8poM/OFtJxjWyxRDV2Lf6TDGchqb98gyMr3bANPhl4I3US/D2B/4v5cCxASW6ptyaru9Ug6/KcM1sJu8v7bFS5mAk39iJxnOfs4ShuX7v+jjx1rq10fAf9LGv/RCaWfAgdoYaBbGmNGDVcGTH5OHDO9Tiph9Wl0BN+58nrvzdm1OEiZYgnE07wGrK3nz5LiGt8idR5UKom3+h6NZ+QdQSwMEFAACAAgAk7D1SCyqiduxAgAAVAoAACEAAAB1bml2ZXJzYWwvZmxhc2hfc2tpbl9zZXR0aW5ncy54bWyVVm1P2zAQ/r5fUXXfCXstk0wlKJ2ExAYaiO9Ock2sOnZkO2X99/MrsdukzXpCqu+ex3e+t4LklrDlh9kMFZxy8QxKEVZJowm6GSmv53mnFGcXBWcKmLpgXDSYzpcff9oPyizyHIvvQEzlbHABvZuF/UyheB/fFkbGCAVvWsz2D7ziFzkutpXgHSvPhlbvWxCUsK1GXv5YrNajDiiR6l5Bk8S0vjIyjdIKkBJMSN/XRs6yKM6BBk+X9jOR07s6/foD2o5Ioizt5pORMVqLK0iTfHVjZBzP9O1pVRZGThMU/FUa+uWzkVEoxXsQ6eV3X42MMnjbtf/TI63glUloyjldxHcO5bjU42eiujRylmAeZBydrYJPj33rXQTyX+O5R2ZcBadPJq8HC8EUPaewVKIDlIWTs8mavz12Ss8HLDeYSg2IVT3oSQf9hDsZrkl1Pe4PvBFWRiCv6BGvnHYNrFy8ETDV9/jV6tauiji+d10UoICdV0YR9soe+Vun9QgZKXvkMyUlPDK6P4IfWhwnlPgW+2Kezr62AsP6GPIVTsFqPD2YwZWRa68ImIaXsJQmnBfSgKkayqzOhZQdxYQY3pEKK8LZL4PL9/YxEmUHBt9pw32FFFEUhtrNxqiXdFwve0670VvTdnQ/Cv3j3Hmm9A6/nmOlcFE3+kdJzmeedz2398yzYYpZkxoP4p5t+FRSg8UWxAvndLIfxhVMBnM3XGNwlEVZQNlwnpG/ZKgArGtyEGtdNwKhcVKdw9Wkqqn+U68E3qBMCSNGx1S1vo5h8t6XkcI3AWBR1KFr3cFZmo4qQmEHYfYjhX3w2MuQ1F061nA36gE2Km45r5nUk35V9K0S41LDAOFVxzXMcJbzW1jhXNqXJZMflnA/+slaDtvMtF7s3Sl8KyU3a/txCrXS/Df5D1BLAwQUAAIACACTsPVImMCOJccDAAA9EAAAJgAAAHVuaXZlcnNhbC9odG1sX3B1Ymxpc2hpbmdfc2V0dGluZ3MueG1s1Vdtbxo5EP7Or7D21I9lk75cUrQQRclGQaXAwaYvOp0isx5YX7z2du2F0k/3a+6H3S+5MQYSSpKaNmnvhCKy45lnZp6Z8bDR0adckCmUmivZDPbrewEBmSrG5aQZXCRnTw8Dog2VjAoloRlIFZCjVi0qqpHgOhuCMaiqCcJI3ShMM8iMKRphOJvN6lwXpT1VojKIr+upysOiBA3SQBkWgs7xy8wL0MESwQMA/3Ill2atWo2QyCG9UawSQDjDyCW3SVFxbnIRhE5rRNOrSakqyU6UUCUpJ6Nm8Mvhsf2sdBzSKc9BWkp0C4VWbBqUMW6DoGLIPwPJgE8yjPbgRUBmnJmsGTzfe2ZhUD3chlmAu9SphTlRyIE0S/wcDGXUUPfoHBr4ZPRK4ERsLmnO0wRPiM2/GZwml8NO+zS+7PaSeHh5nrzpuBh2MEri98kORkk76cS76PvCn3/ox4NOu/v6Mun1Okm7f22FjG4QEoWbjEXIrKrKFNaERSar8pGkXGCPfkGjBoNdLmg5gUSdcazimAoNAfmzgMlvFRXczHEY9nAYrgCKY11Aaga2bM3AlBUE13AOEAPDWq574uWrdU8cHG6kHjrv12ndGmVEjaFphs2DskVoUXhTtFIbK7mRmn0mIyXYOqExsiwwl+OSUxEQbjC3dH1qLAPmjAvk39ru18fSbCWXZrTUGxyuebStnLZ+7yoD+g+XnBPdpfpOVYKRuaqI4FdAjCJYuCrH/zIgN8eDjEuVL6SCakO04AzIlMMM2JGPow/oIq/QEm+LQoBxHj5W/DMZwViViAt0incLyrl2+PWdgAuq9TUoXcX4xDV9u3sav39iE6RsSmW6IzhWG/LCPAo+nROpzMoO6UhppWFRFMbZ4swnt/q3l0HzvBKuzA9djBvQj1iSx/GyS2G+GoG324xOF4Noh2sBjSPIsSQOEw9SvBm4rMAXMKWSKCnmhKZ4H2s71lOuKo0SN8AOWn97hM6ecLl4muCqR48lg9ILcm//2fMXL389OHzVqIf//PX303uNlpuqL6h151bVyZ2r0M/qi4X4FaN71uKW7Zkqc9uobMvp7at+uZK2r/gotAvh9t2yWIE/ZrUM4+PByTkZxMOLTjJs+JS3q3CSTJphg4ztbz0fm95FggTHXvCWRx/F/iB+6wWIJfGaBD+33Z5Xwq99tAZuN/dv7GWvEPAun7i7CW9zwXOODfm/mMy7huT7h/qHDOb9P/rc2D7UYAIt0wxr9Gh1/flX2YMS9l/iwD2tX6U23p2i8Na31BrKN1/5W7V/AVBLAwQUAAIACACTsPVI+GKxa4QBAAD/BQAAHwAAAHVuaXZlcnNhbC9odG1sX3NraW5fc2V0dGluZ3MuanONlE1vwjAMhu/8iqq7Toh9lu2GBpMmcZi03aYdQjGlIk2iJO3oEP99OOWjad1BfGnePn0du3I2vWC3wjgMnoONe3b7d3/vNEDN6hyufZ136BnqoeHpHD7TDHgqIGwgxeHTo7w9EZRxKJzprPxAW1PzCyW+WTBu6rgiLDShGUIrCO2H0NZU4l+vsn1VVUW1Ns9ya6Xox1JYELYvpM6YY8KrV7fqBTZgWYA+gy5YDJ5p5FYXeXJ8iDDqXCwzxUQ5lYnsz1i8SrTMxbwr/7JUoHc/fFUBg6foZeLZ8dTYNwtZM/FkiNFNKg3GwD7v4wSDhDmbAa/5Dtz6B/WM2wU16CI1qT3QoxuMOq1YAq0uDUcYPiZ2Xq1uRhhtzsLaVsTdLYZHcFaCblmN7zE8UKpcXfADlZYJdqSFtnt+RLlk81Qk+9QDDJLDw6JtV/dOhbrjj0NvhGRjhJbERGZdF8cFU2/JwTWNrFNq5jklCkqURGJFgQV5Gtu8RnD/FXyfO0txFCu73vYPUEsDBBQAAgAIAJOw9Ug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JOw9UibbXtbYAAAAGUAAAAcAAAAdW5pdmVyc2FsL2xvY2FsX3NldHRpbmdzLnhtbA3KOw6DMAwA0J1TWN5bYOtAYGNkAQ5gBQsh+YNIhMrtyfaG1w1/Fbj5SodbwPbbILBF3w7bA67L+PkhpEy2kbhxQHOEoa868Ugyc84lJjiFHr4W1oLME2mZ0VXZsO6rF1BLAwQUAAIACAD3klN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CTsPVIOKfINGIJAAA1PgAAKQAAAHVuaXZlcnNhbC9za2luX2N1c3RvbWl6YXRpb25fc2V0dGluZ3MueG1s7Vvdj9tYFX/fv+Iqq5VAQs2H84nSIMe+mbGacdLYnWlBKPLEdybW+CNr30w7qzywgIQQQjwidRcJEEL7Ak9IqLuI/V+QOoUn/gXOvbYndibJ2NNWgNbjtqrPPb9zzr3n4/re03aDC8uVlgH1HOsTg1qeqxFKLfc86H2AUHfm2Z4/9klAaFBeU04s1/SeK+6Zx2hADajhmoZvSmw06FXQgP+gdktsy214q/frNdSq4xpuIxk3JBjrCHJHkGBMrlWlbnlDRCjXJzPi0u1Su+XU6G2A4gbEp4prkhc9Ic2dHErP4MA3TAv4gl6zzp5VrHUl19mD6tVGq4FXNVEQhCaSGnJVrqxarU5LrCJcqTcqwqrfrgk1AVUbjWqnuaq2ag0B3gadJkip404T1Vv1ek1e1XAN0EgU+3JNWrWETrUqgjbc7kirwaDfqlRQtVoV6vKq0RQG/QoCbgFkiEKbLaAgC32huRL7YrUtoIE06A/qKyzjptRA7RpuViqrer8vVCrrxV3PLrlca2rm6cTLeYfArS7YOspiq7wluLqzpe8Ds06chW1QglzDIQ9LM89xiFuKYpLHb8wRm5KmhkQgM3zv+ovfXf/m626Zv8QjXHsy/JN0ZJkPS6dLSj33wcxzKZj0wPV8x7BLvQ/DCInsz4L0LomfB3dmzMhaXYv/ZIVFuiBq4dkHgjVdGO7V0Dv3Hpwas4tz31u6ZiYz51cL4tuWewHclU5LwnsV2VZAFUqclH24zZ7ssAVUpYAw85qYPZmQtnFK7Fhjhf/kwK1V3r0iG9BLK7Aoh4pV9uyDLoxzknZAW2TPfowLWtJea7HnbhAlLyiwCyzJa3vZbeOK+GklYVHci/IWy0XeeFr43jlb7DTubkff4GwPaox7ziyssCcTiE2QKczkpWjZ+PzlDcbodbOWdB3QAs5NFpeIxEWO+1NpdDQW1WfT4ehgNO0rB6WeFGYlYmn5rVqz/aLaaH67W45wGSVpR+JwmJaFuLBGJZssVZ+MhlMQiIdTFT/VSz32Z27o6Ik+VFRc6kV/yS1gPMHHpR77Mwv0yWSCVX2qDRUZTxVtqo50vi5DrGO51HvmLdHcuCSIeujSIs8RnRME5dnyCQpsy+QDrGRb7pJk0CePjkRFnU6wpk8USVdGaqmneb5/9R0u2VjSOQTP3AiQaQXGqU1MrhZChI+z8gLa+VcYgl90bgGn5xiW+yCL9ol4oqgHU300GmpTrMoxpdTDrolk32Ca8guaiBqegAzfgN36fvApjz4uAYm2nVvIoXJwOITfOjPk0Dqf2/Cb3sOaMQaXjImbAQiBgycQdZp2MprIbA1BITLQwgiC555vpoIm6boMshVVGkFoSnpCvs7ExLLB8ZY7g9AhM5pB3hHWNPEAT/ujpxDjkJujnKDRI0jJRzlBz7AGOYS1DDBVPFYORJYRLA3jBIlzcGaweLevkDGbAY6t5qXlLQOgsBWGNOHZGDzIrUnDj5+AIxVxuCPbQ8Gw2Pzt3LokYIpvwjaXQReUIQnLLLoeP1G+Px2IyhDLUwg3eXQy1XmVZEod4wq5HkWGeWm4M4JOycxYQiZcwZhpmXyMeZ6b8PHS+gQZNKo/H0WlS5Xx04/uYVKq4G2xDD6RQRl8pizoXdrZskUzuKchLNZ3WpFlAe5tgiZhVZwoo3fjosBylnZYpd+Fo26My+usO+14+/XK7rb3YIwWluC+AhWtb3m5QBh2YrblwOZp5wIq6gDUjcN6DgWfnUNzCVBHkQzVQ28h5hhWLmXIMaxoPhEnuK8pOnxsnZBTdvrIAOa5Gnptu7/ZGdEmcAy/SdVTcubB95JNjMvwQwb2Lu7+LF5OfCqlthZd0YdguAoyz8OgAqm25bAzVDaxT45wvBThbpCaz4m3tE2e3bZ1wXcEWOelQ25/h535nsOpthHEcR1uSt97S0PCKU5CveN8HxA3CZrZV4n8fCuPaVicSIdTSVQlzE4ULJ/t7DjIDrYmQ12bDsU+kwBp4hh0Nodd+Iyd87LLCk8EMh6IIC+a/Hisv3711b8+++IfP/pjdkkbJoVUFFG/m1cO5D8rnPhG3g9Uj5Lghxnk6GI/DeUvGYHRmSqGXn/2l9d/eBnedL358avXP/vq+tef/vPvr968/OnNKmWRrEAAv5MjjRFuW47nsCuwTKohRSI3i7ouSodHkEXw0fn6z7+//vyXb37ypzdffv348b//9rLZaVaFVkOIJaHrn//i+vMvX//qr29++ymMVxtCs1Xp1KrVVk69R+LkEdRSfnwo9Y4M/wJqse55dpBTEPckC3cIhZzQ9al5SW3LJTnhb725scnryngqyjK/ToC0t63ZRbijm3Amim4Oke2d55EnHYoqFPwNkcS0aH6ZfL+MCyFUmfB9XWMut26fN4T1HY1twLZAU1c+LvU9e8wuy27fDgMDu9uDyO9Rn90SxG9JjmDuPY98F3ElKZucYzBhzD4/E7xr2ib3hGWb2Tsz7CDijSibjMeeDTuNFM4mITpN30RJUp/fJScAN6RbhsO57RZ3grjJr5IX9BZ/grjJr7FNagQHxVugzZEkMr7e6xt+kp7FccBDXF7VIp74Lc3DLBiya94gYVJESHM6nkl6fK/VLYdEucxoSYPLOyzuujefQ0cMc3rFpx2wNkZqYB275f3B26UWtcnuyObzgPxLTou95ov+sBmxuRQhFdGrBXlYgmONMZuzfSEooUjGwxITGbZ4duEWcSljlSyB5NmwH+rwUs4reT6gyyp4PogXZvp+ULd8a6G65X0O6kZid/vPXTqnxMcQAhaJYzNNS3LP44u1Y/59G7NElWXHaFIAnYNsF05cN6AEJRVXxPBn8ziqwpfkOHyqUssmlySuUwlCYnH2z78bQHLsj22RDskZTdbOiLI1CRJst7IgqnTrYExypwd2wvgJbysuHNmWdRH3trSjxmnAp7+lWsVbT0LZlt0oLtMs4JOsISEVuluUAe8uB3TLyV0WqtSWVu3e/m3Y/i36t0X/tujfFv3b/5v+7QdFA7do4BYN3KKBWzRwiwZu0cAtGrhFA7do4BYN3KKBWzRw4wauxm8Di+5t9vPV/2KDFpLCW/qz3J3OottadFvfabd1/wX3/duta9b3021N2F20W79x7dZ9naYMnZ97N1wztDKLjuv777iGsHwN1xBT9Fvfc791966Tpd2699/+/Be7rZs0gIK8nf8z/D9QSwMEFAACAAgAlLD1SC6Abw6EKwAAZGsAABcAAAB1bml2ZXJzYWwvdW5pdmVyc2FsLnBuZ+19CTSU7f93CkkKecgURomekjAqZI+oLHmSfTdECU1T1hkTypLJKE9GES2PJOuU9bGMwgzRTFrsWWaSLGMaMmOZ5Z1pVfH7v+e87znv77xH58Rxz31f1/f6fr77dd3fSbC2MlsnvEl4xYoV6w4fMjm2YgU/aMWKlVeEBLlXXg6Z/8v9xQc9ZnZgRSFBZoT7B7+vkaXRihUY1FqmpwD37zVnDjlCV6xYX8/7z4cPeuC9YsWp2cMmRsdD3ShvA/JgHY4GH6uV3C+oGn5IEd7UsP2a71ba1diHoekvpf7u3PrHvUbhLZKlfgoOl9uE+v7xurPpsmL3HtHubidoTFmCZX5r/9hHd4hvyAm6y3z+GPNEwZT2mUORvu19GvM3idodjv2lJwjGcY349KDasJlRe2z4zCQaC5uavaQKe5KzSa1uxSqRhT/qbm3yqzTx/uOq7S4DuVOcmQ4Eq0MHbn1gwxbxn2/k/nDxkgcl0iES3tX0bv8DIiObfr+jIKppN4l8p7wvfOwU8J1iLlL9pY6gtMcFvgU/JuKimtTkLnekhz6l4iUmwui6Gj+PgjwtD0LGucFoB41iC4x/nUPtzLTg1vpQv3fbcGD0NtCvH2JFhEDbAu2zKmbvnMNG/hlWq9f/0+eEC/LGyVuafiZJ2sNDelW0iEPck53Xrz/7ZUwhED8gWuTXVcSqyzddOC+df82+WflnPvw2we3XdejaT9n1/kU1wTP0ciz8452VO2+vpD2Wj1RqIMbqPflb3vhVt4Cv6D78ISvA1wej5n0HstgjWeuDaqZTb6QLP7ggDDsqQPI1ZiKb6IJGsfIKV5QSW2fmGWsTh3uhhK/TP69DMPGItNrcC8IP6pqFG4jxp4li3kKgl36PmpCMRJHvbECsS8N+vslO4JHeAS69Yt4L1mB9wsN/JTlY0ppPUszb74CP5Z+JLTPzVZOkSkbvV7AMNTwu3+ctw1myiS6iA+IHRosuYM8zkdOWHr2FvBuiRSwf5K/xgQCCFGO/86TuD0uB44YCZTuTKZLB3kL6/MAFPPwb0HmzrsKVdwM/4Ka1o8QzEqhPWOSH0Abk+PXP4DTXq1Z/fPrcl8mZJDv3z7U/73APH8l+7I7q6dFOYmkSXk34woEtEuXgno52jv70NJQBn2AHOuvg8+r+5BItvAjR47cOwUdtsvbrMj/WxzGqh/Woc7DJ5u392j78/JD5+T5Gbcjb53NjkPk53RYEfiYnK3LuhAWT8dpM5/7bPjZr/DGxdizZhpykFwtllJcHJ9lEte2Ub3px8dlNayk0zc7jx1x0iwdbG+IPI/gB6m1BWSqdfk+eZBuZIoOGQ99dNQsksBokjlZPlXZKQtLlFeTsx0cdVsuMIVSLslkIlxhRyQrqEgvw3u4nvrOkjjQ7nIXoGKRRhbZsRcajzGOQQ4e7J5DnL5zhDffqbE5Triygy0m6aCUjewFAAj8AktcR969Sd3LA6NdSHvhRIyDN5uYPY5D0tO551wxhUFKNvWmZPi6vDrkkIa4Bvg1zcNXusFSdnYU+ZqY9O17KQd/rgR5Nq7sJnMjnqonETv8Dji445yjP78rSZPWvqQiItAmIYNLS0TUl1gpsBEsOEOztvVca4b6EtDRZNTiJFUeueq51tPrOiQgOkp5jXzSYrUjr7I6IKEHfkFkLelSq5iYwYb6EPGUmdE6qJu5CobB7Hq3f3d2iRdLT6DbbHDJ+NN2uusu3qr8svSEdPhHWLgvNUl5CYjW0E63vUqpDP7WZiYrrNyB6srxdY6VU0vz48JP9eHbJiF1y24H4IUR537xX2BUKRK7nKmSiN2L0nbRk2hIYeFBNlN32PxJRdLIWd3dH5IccMEk7s6shnkwi/oMLQ3segrG6fLNqZucwRHqObU8Ahd3BSSrCszI3hXBHHnunJZl2Z2WXm6dZ7IDxxyc/LJThjSiAkmOhkcDx22WLz3w7eI48ztVdjePyPcrjTWIwIf0F9u9PDbX6bS17uSbptZ1h8p011/fe2bWbXFD3gx+vrRAZXP31iBX2jrgkC4gWfbJ6gZH0ETyR5l0pKGkd1S0sBNpz55HS340+1ZLS3wUoqnsE9TjvgnCrddTpomIF449bZhba09Y6kZRdHbdX7rR25jOKVTrefvFRBbJ8Zf0P+6XDgnCtVxRgCYFJ87w2tIlrXU4pL66cp3IMCFzbpWYs8KjmaZLIk7iBmB+2Pwq0SsPikUuM8APDgMXlyZDyCd9layhw4oFhmX3n1S0zYrCfjWvs4VR/rm19ULC4Ejy4xdaq4tpmkSV0q1Wt+ew6LjqlP6xzqLLajxWWvgL62vP9PwM/I51dzaL3xHW4I1gfu/2LZNmUfvZzbvChdiNqpi+JSptxM2BcXRQYLc2wWQaCw6jfHFQNCR0rKD+FjrjFFaSBqOPyteXkCN3aDgHAJkvHe81Knjhnnx8s0/Id6H2nGOw5w2VrGnalc/9Yl76XWay1yZ9PFy6dzwjHTDlu/4DrtbisA/lYKqVHA4KmL/1QuZYL8mD/y8PBvFGiRbh+diHyntxg4H3WP/8ekOx8yIXu1ab7JwOypwLLo7+LXmuQYTJmbyO0SrjVnSub3FBgAevr1AT5AVNHj7neET5ty+XdyXWvSvKLW7FPSdp0ma9+tS6VS2P7H0TKzjNvJWcIIbXQ0MFLG9cjJrcjJgnDvvpTN+oTVWtDaas2evMCkwXcEwEP7I5GFsEp/nH0MFrrQw8P3di0T7PWUY47P2ZxZrPiUAgmOW57FmzywzCQPQh0O5fLhd8/7X7pdULVW+H138hUw0Y9lFdYGYNl9WBrbrg0migrHaf1O2hHigHVBxPxGzjTd3iiUYsnze90QUxAsyLsD20kgO1Ne+m9UGKAW+Gv8Q83trI1MuWXUr/qFNngraxkh9EgFRq4Rc4Opcs3xgm3Houis87tfOAgKOvcD/1Cks8lH7akFBEznPZ1lDKR4wIAWjir8yqGHV+k6l4FlMhPS24cntvLwjzsDUzk7N4Ohjgjg/DlPd3zAvnEjZyk+cih6/Z92sPt7wJT1xSNpT1eedSA9clSK2Ri6Jgn85orYBF4uZNgFBSUrGn9NhIFQvu9QO1PL0sDjYzn4wOmaIDycgylTCso3wRvsnvlZaF9Xi+luPa2/M1oZ4I4UF2J8GaiqEadlGHjYn8euFOsX3UwdIx8DfIfmEyogqGQ52+L89XP6Sl7wSK0j4yXOWD3KB6IL0vc+vTyTEgEMVHIfGuD35ODvYiMexThhJ5UHZPuI9Pt215wBaRAsmLb7Xh8ZLPWIpK2MwapFRKRa3ZxPUbhLqXCYSLJTwfUXrUtVVXHEYs1lcHCdhxhcnKxL170fYBW9igQQkbcz1W0J+Tjz2OVudemes3NnTxCx33cWkbXgPYUeN5MlUydtXfQxWeCv7KsE2Qt7m1y6Mx4UUwJGl5iS6JvSAZTY8TLS9HXG7zza45nX1LAPKvOqGucsUkp1dKP/nsIn8v4WNFvA7Y3OCYACqJXitCSXO8tIjCSRqYRQcjpSoU0P4SnJwuULKTotOLsrlC/oHbA8GnqJcx6JS+L+Xh5xaeXg/um3YPj8RUwwLNDEg4oWwEnge5C5IkauF50ohD1aRgMVwHV0eQa6nY1S3/lWyFVkjLfJ4r8PJEEgW5/cGuon87O7giXhnn3kmbbeY2rKqfjMeLnSmzfzQRZ4JysMSJ7u8nutQC/terds17XykW0u2dTJapC88c0rZDQ3ahEGkU1K+1IXt3e4/IWOMaxtbsILIZLGi+yFgItsJ/SOMODyeIpeVIndtlfROvIt0sU+3iIoXYkBeFNb4sNmsJweIzBm+4DscEWFhNcx8/BMm3yaFrtOntIGWNFB/0wsFZIkjn7SMNeizN6sfO2UWe6+8BK7M2pChmJhmcAgRnCGl/W2iLcwlTelQkmqn8Vi9OAB0KgiY4/Xr55WDdtJx8MVKlHDlnlDN2T+t2UGCZDalKsURYC4cdvXwLkHEBWiBrF3t9r8ar7yPDbQIG4b6tJ678gfw9/vE37uMe48G+ZEi9Jko5YOdqWZ4jiefrFhUi+6YP6unPrJaWrFre4uMwL4Z92vri3cglN4jMyRZ28DX1Q1ykptthK1On8r+/ZR8nxTL5T/R4V5V1TRcWhSXr4r/cV+wz0bvtQ2uGmU03DbdZ7f5jAzc/OZEvGf/FUmGmoN3zeuGsVsiN/YRI4cGzVsJJqEJZFH0zvZ77fYucPf8i3Crrp82MbvTuve9oLLgh6jKUrXh70EjXnOrPLO8+cVOvGdV29w7e+bcXj4ivlRxq+p9BxUco3lcP+5Ppfe6eocaL/r6rN9d/KtzTDHHg3HP8R/mCTbMWIMcNRX8mT++fnYf5cJIxwGalurj/GJ1lxd0EU9gb4g/kLRlg8DLtOSNfdxY2zlB8uHshU3K28Fnf3MzMXj2QWJWFhIPhfQEJB5cvPxZQpA85UfRCHHgSMnLZHTH+EGjCg+m8uRD1Z18A4CzuKZwTDUEHwxeNdgqWHW9jQ9XowSi+YlyHwJCVl01cB27JoDEqwdMsMH92R0nF4e9HTHYO9Lw1hRWtBFyWfCi9UMLUzgZNemrHNhXXkSOl46nmekpq8erQSvCCe40ZGjdvokRZeesTMYTX53wzS0wvy9dvskp9wGVi/6a6nIxwz9yNoEhOk8wOocGqEqP5wYdQZMvvSZm7cpnHxJyXz9AhKpo3mFcnBCI4xvplhuPTqvnrNMEmuvhnvUclTs/P8MR8/ABorXr7mBj+AEaQZi04VUr8o/YvCbmlyiJPjmgLc3PCBfZ8i/4y4QDt2fmEBpuL1lyJLRdaTxjm4dXWJyUoDi5WIkzEaBNXvBaO6DEH+Lz6+3tz8ovSBXw3TF1vxNd6w9SHYShLzhq9/vQH07VnjX2sjaki+75d55qTA4lhQ/nXZ7y7FatWC536x/Be+X/5sCm2va9vb6hZl2n9LfqW/0bRo5Pj18uewEXS4BmMX/F1GtdcteO5XX/r98ouS2JNOdrbvXWxp1eFuXytN8p8Z/n3ihSarfgE9PNv/bNs0zqnru2693/ODiYuY7W/08KJkR9sbUNvGqdEwn683LGDiIhb722WeG1NOeb3Z3+eHw3l1YcFz0cugLoP6fwSqKVGenJuTub/B1wJZrs9NkzizxWzYROVwYFJiUZAstpalAJw9NJpWUSQK/2DsS1WF6lFouvROMDUjJIypyiapypE0cBTtoDK5LtpwpJQ3gm3wt17djPZm5PCbqWc/sn5PHgc+SHrDJlOyqgc/5SDmcjYKCKvvexo35LtW6tEdk56/km9Umzm8nBh+zWosdQnXo9Si8bvqE4dY3NHfd9ORkovEFDzWhPMDODMoTujMM/vas/Ect/000YgcpV6KjDh/w8Sl/rmC/n/XyHYHxknxN2B71sfZbDmCTIA2qEMyg7PGPO7A9SY0JpQPXD8/IObu/8S8ijq0twETgG7e/w/XYdmvz2KN+wYF++QTq2Sqtl/8AEHysL970nbbHOFkdvx3LWjhAdim0OSnswOksy6J0uQ3aLhW2ysayGcIMzUU21LHS+gl+BvMjUkcsj+EQ4GNHYZfXK3ikVDsMzt5vUzi3lv3XsRaGVKFj9YGHSsSmzRTwdGyr5oYajlCqjjvIY5Sx+G1Sfqp5y/jpRhdtVIcxK5tI+J2GTpxvymH0GdcUfLkzpadZUp9nkEsOYCKtIMggMYJ8AIaGVoweyp7dl+BqqokfLxzq/ySHAWu1W5kenFNC2Mm3vAuZX3CBU+4c29tLcHnEIbJAXPvw0sAKTUaJJex+a6H4KIeAa4Qi1m2nGp2yFPMVCVu/ArJ8c9wyHknQ05tqBUBpQYxAVGmF1eLWzV0oJ88zUU/bGg57KXZMJktmxON9OkUA6caNWCo18FBR26uAW09pE2HjLRAwy9Jqwjtn56Sn3+MT4cLH7y49acKCW8GU2FQqgRDiG/rbT9PXCWjN57s1WE8/iHekHw8WXxL8yR8T7sRTvGJ0b6mzqmNTrvDZLrUg7399vhcUUq/CAgaWhAZZPA05B6oyS/odNjpY/DdoVqlCgrRsUKq3bMkHyVxqxJZgTGs/ku3f9ueJoQmHB5/ryXpXYIuLEGHlzAK42kU+L7uFpdUajmmulYIlFST68svhe9TUJA7GgGDTMw4xO7oMvSihv5m+MR4OovMNDIdT3Ko7VWIjrHRWU+gmPiVN9Ioz7XB0XISLCGxbjOk/5MD/OtaEOVr4LqZdPE7RtxR++h9gBb8BncUSnpzlMlmIEOC0aafivIHyJkItR1I9NHbOhBfhKe0FOHBfh0lMFjEqoQaPC9/3XIz9Q0gT+MHM78oP5i6rRuCymTalITYbl6cUG4gEiMqPrEzXyvEgGeE4u/7COAWlPu+2a6ZPMUDIlv+k639OS773zbRy48tP7b82P8/j3Vu9q5m1FD1ZjIeCxow6w1g8QkFxHnbGKjB2kd3GLxKA/rhwj3xumxeNigXMa6e4igRLjgRFcUrMBwaiDs8oBpwBjfrE/8jkKqrbG6xOarnsyFCVAkT7NZbdGsjPpPKu//XkMyTmxdyPbybNjequKb8Ia3HEIbCM/794t9/j+2iHj9Gc2poyu6zzwa5IVH8LUDwCTW1O18q+gWoVuLf0mN6oItbD4j/T9vApf+XtoEv7LjJ2xY/bbv4NkXx3ihIFe+GRdN6Pps9vO3tzodLbNH4r4SO07HMFqzuTEaVYISL1om+JeoDejZFQupu8GnbrJT2gRu+mV31T9Ul7JegyXdCsSlNp0Hce3y2MG1eetHdq2LfOUWu6IxDyGmQJXcbSzdwAaVXQForltgEirhvx/NccppJgPIl9oH0bJS5Hg+M2oxHLrGRVux7apmUZVKWSfnvIKX7uWYt7Ur9Y6J+ROjcSE6QPu/Ai6UT0YDDHKThgQbVVDi1apZ3YkUTlSsnhtKZ0kolkytsOmQ7NCfNFjd0xHdHeAW3qjDeuZNo5Ea30EGlpgpvEvvDPVTfRUGIBQzHMSumyRuQIC6TnT1glySU2OfjNm1xnExG9bCRW3sB1XnRjeDxG4M8p2OuqX4DQUrY3nfwpD9JTkfLy4IZMosREd/6h98WfHiOsUzIaBl9eqhSweUkvoQTxKiqzoIamerGlpH/EZBqoYm/20V9rJckXZWPn8QUFSGIDLKrTMoSnFzD4yShMmENS7Fqk5eZKTIRnZZv4DUJrNIl0YVEU6v2dgeIZzYEiBowPz63ihdaT+L0dJBnjsJHbTRzkuS3TKji8IWoigJ4A5ybIQMhTAxeLsq4t13OnIlYu617ZiZIN3YmHkJhk2qdksU9DzEREUiIRQQyonYjdXQpc751G1cCMs5KSEynVbhPygHE9UvWICwmyBVS/CbSj0Q2p+pokdIqauAmYhsYGwfrJsdUOv2McJM+QBUHB6qStuRTk85iWJe5TMfTFLARjksRSkGOfJbxbG4/A2bQ16i+hGymyHNlk5yWvm8HdluDVjBsPD7+wp0aoimTM/e45u97AnJj6Ox8bN/KxGlz125sj/nB7jCrmpJtBxKF5LuTrkil7cKXywLwhDYuT2SqCvX640LCkIvW2Ds1ADy2twd6efW7BUIScqUR41f0elrU2/nqK+u2RseUpXjNgq4LAUnqpbKAFmiJx5Zgp12cI82KQXQAmAQp09R0pTbFv1WAzGPmnWuZ767td21JW7zen5lwjZtuYc69cuMmhIYRMS1lGlsDE629WG0HYqfNTZykH0UmHOH/g1JGB6Hopjco3FzYPYgaAdnd5Md4RXjDlhmfo+EqUwdNkP4dEePZijQH5wcbOipErEidwQjxu/nGKL3+lDf4JVy9BI+l4BElpU/qN9wRuDQhYasamm9P5Qu3U+ISzKGWY06hbX0G4DBn/rWUiqGky0MdZBgFrt6O8pyl0q+labln+IfVBt+CZArJdMNxNFppqEUAjFmuh5NKbpg5r7XhCWFON6JWlDq51Oqbk3mrx18B45Y4O/KTMVnikNsNpzVctYzo1TrRu2RM88OuLbHxkpl7nUsKhGA5n6g4pp5TW4u/DZ5Y4kSJB/Hcoc9GxpEtmWzD6Wfzj8hBk8KKlyRQjkegv2bOAS4HBQARtT2F5KWU6yZPuXa91Z19lxIntKPbCinlkDEXLjOfy9XpEzCYPnuGvFpVp2vqVmgIfvHNGbrFJV45AqoDsqI89XNHjGSjA6NRUm4NWGDkzKDeH7JQs6XM8nsjnlkOiEbyTgJ+bFJAyZCwFCjg9Lj6SFq38FLTIXjT9QgCaNeu+SSLczhXgmBgUTN8r9FSx9O0eahD0uXJXb5Zerq0BglqBolngi0fbGnqnHobqrnkymJ4U3GNxtxzfXArRpPvygCpzQxYE5ZCFFIjVfgUY/D/gJc6BfWV0NL00HpC6BRBaEcqIurda661nGlRFPduWL8O2OG6lHCMpPx3yekyKcukLJOyTMr/Nil5QiAYwTkGy5nH9v+HhF6N1tuSnXtB+NwSxw8+7CFCNklaRyUsEfunhU4MvTxuKLDfdvGzlOduDmtdEX5Q17DEWix0GWdP7ry98tYSx8z3P4dmmAoc9yAt4YyUMiMq93Dps1rCw916r211b+VONcgSJ2EliDUuN4UfGOYswUirKZmcv/gk0yqWSKASht12Wwocv22zxEnanLCkVw8uCFu4LCEQDVBV9P2VO1/kLnGU9ZUu/iSXvUqFS5R5SJVocxs+yQ/HF8/eXpzMJO/hsncZ/mX4l+Ffhn8Z/mX4l+Ffhn8Z/mX4l+Ffhn8Z/mX4l+Ffhn8Z/mX4l+Ffhn8Z/mX4l+Ffhn8Z/mX4l+Ffhn8Z/mX4l+Ffhn8Z/mX4/wvgr2VRgo7qsj6PUV5gyETypOAkv+MenLPjgpYpX/uVhmDn3/YQzssUcQXC80vr0YpPw4c3+3KB/dx9NBT74fvgjJ46Xl+y0KnnmtszYiu3cblQIxmftYb22PMogvceXPCTrpjn6oz5jdJE7HDWwlaq4dK/9Qv43jSAb0zNIWJbCGEL34mf2q/i9v3Wx+R7O4ZV7Z7FRyzxVpZ6iEyDhR9+8DT8tUfA90YBgvn1HpSrvdpx/Gk/D9jzPzSM3Surs3eaGcZe+OHtuN96v/3o+FC8PqbU7OywzAaPnwc8verXjgvf2i7ofnLnTLuvzjr1a/feFasUeLw7y++4FO/MDgnqma7Z99Nj1v7/mQ3XT7XfvzmaV/vTZ9H/eUXnL3q/AP/t8XMn31LB315+/P7iZN1+EbvcEwEPc2tHW35b0KLC4GGfTJsbKwLqs0aOAvXn2lBy+h+jRGXkIsYxefNIvCRKVc5Xt0/8mCLqr7nmhc8y3tSdzQy7Am01B9q0GpOnUOwPqGPQtgq21n1ZxAjLlVwxWhm6v2lmrgMbOXPJfeZS3trdBL0wWigZ0t8BFCp01vBeiIf/vo+TLarulK2zAdHRaYm40oA3+jjkPmLtP7sxTwaujfU/JM7RzyXTEo7CvB6I3ZPUlAsp00IjOe+2G4TFE81x7HEie3ywxZ09yUCy0rGz6fVBTFxQLyySSQZiP7ige7PUe56PXtroFppDz5pt9e2znR+a2kC2eqOR+ZjOhE+l98M6Ksanwp8dQs13hu8CMgdWiw4XTpVlhlPfdVeNPSN3smsrKFBK6N4T39/ddDhX236LjbZoL8cxCVQm4b2MKu70Ld/XPeRKSg1GXtYbeXNDI5kA03AF7VNC9zPg/SEaCTXeTAWU7qQeeSt/QhH+H219xMDqyIH3WHQGMa1HM/4BnF/6r6ksZnNW9SzngT//BkplfE/kh7jID95CkvjGNK19uNJhRRcTrRcrr85wCobH067SOwOhwGE5cxd/F2OHwkf2NSljL13t5fAUrG+ZSJXrle/dS+SlbmSGkhJObqepwDofNj/Y0piN0skkZwbNJq8H7Ybf7tAKXHv0PT1tpvGfveyIw8niOupJlt5ggUjtsNN572/gvcZrT7StvGyH7bwiNniQWWXJ7AkQd2qESnKSPubq+aoInSQ/Ne65I/Gk7mwcjtdwErjOuBuTgxyvQVXElq360AtO8A/MzItGVnU2n28uVEaB+xmXs9RHcV9FylaQpLeuCDLROa8e8KaIwZWhWVJl38P67PK1oOBajYCeaMTJj2ISg9PmG5P0Dgd797qm+Kl2OOiLqg+iEEWr7qcNlL/dIH6otHjr04Qh2nNjfqGxt5IBw89zgwg2pvQ+s153rbfhu1TGO8NhaLa19r6J3cFnXR9xsa2oohb1hELyhxO+don2lO/TGdy0vVcSdbLlXCPcrUdbFY5NLnBqpEQjbxmZKk9kG5nmhxb1G3iy+BvfVRbMuU++A0CrgB/xmVVS3vnbp1vkyQ4fMfQzp5l21meeHYqwiKCSX+IfTc8EkimFkfGBeqYocnC/hvP0+ao50Pf3kUk+ghpYVdwcg1Dwb+8baq7oXCRJUcm5tOJdsBFOVgCA75u/rWckfqaBcgBZxXqCCDDC7VCIRrZwqqfaRWuq5p7UDENkrGBMNpXDnrh+uQA/SK9i3bjXN/r8ywwcQNrscxUUi1A53dvPHb/jjAFt+4nyUcz5Knny+mhk6OHmXEZbvJhCnz/5mmZ0bzjobaZ/Em0y2Se0BIZCzsxNFrXt6lcAOw6H7ngxqdpWwmiKLypl9PiRiTVmOG2F8hqUObAlpu8qrQo7XxWnChtcG4d2Cx8pDpmsndY7Y29QwdBNAmvj+va7zN0/5ox6RanM2jGa7fa1SduJgdnhrP4aa6g9ljhdm6WyuYZK7SYyZokItp0nbtVaUDu2RHUtfKKsR3eLcyi9N7LZ3JzAcmxJUzNLbmOfOsxkdGb5vZ3qlIGyV598rf30Ej1yewuabhIvTjTnt1Q5feoJbvK5PhrfEJbqeZBfrAXczr0w2wV6uRLdCt/VPz51DT95OxrJcwsGMIq/e0RHOSuL1ZVFORXo/J7BZGpNO5D4svb3Z+Ix7MrycsEWfMm0Vm9kl6rz6D9WX9bwScOaZf+OzqwN2Yg/Dfg3EX/GkgEZcZfVtdU0wqmEeDeYnK88i8h/keMGeuF2bEO5qkE5oXzacoDegnhhWkDO3kzrik60wwqJdgdgXt2Fw2dPZKm88yOnEl3XypLKhLQIrIPJBWi5RnBLn1nEY2JoL1o3Fer5LMDy1twdgEGdWwSlNOT9RxoHH+ytO9WqoUn2intaqTneG55xA9gHMaA5WAlIvTHC8VqvxSdvn0p7XNTY+xDdo8pxvGt3qvGLlPgIBk7l2IHv+LIAVeE9VEPa/PgkfUZ2UhMxpYkdDnkIHk4oaqTepMjgg3G4Si8Xpua8TncqanzWC6abWoEbwlDUcecbOsj7rVyDeuWmE3vQ55FF+DDyGE2HlktmtN/V6+updo+VJ6ca4aQOlbvTV1neel/4KhfYqvJnvPVA7/qLoc3Nk2Ro1nxv22F26j3zzSZ7Lght6MaH4x2YVTub4v39gTTpwCm0XdnoIL0SS9XFZrp/cSIaYtQrZ0aoYDzuVvhRzL4bqP5BK3gDNYWSkYNroN5Xv8+Sq2Dr5VO2Bm4xeu9UlpnYWtnegRGxI4WMzvi5O7Nr4ePXRTFnpIAt/ToKr+NRdqiUg29nZNnX/LvnIz/3LClwSy+ZXjcSvG6PiMz8FqmRM/PxzfOVwHM5kaGF9SiVoIgJsKxDCcKeH6Ay696utOl9nxo4Ty6QwfrmPEN8BhLdmaSCA8iy5NdKHQEddWefvo1GDlHjxfeXyNapXHCQg44z6suKS3opYnicGTMwuJlfr8ommKjdQ22CwCkzNka4yqlyMOlfMoMg9S5/Vbpd/xC0eBhShFqz2TGO14Blk6XUDdqmdxjgmQD0QeaAnuZfQQkfz6IPMIv1Ui8GOVZZJmPWq4WvBoxREq8mmUlUPje34LIyuD/9WyN7e8Fw5vVrYD6THkVx7LDsWhBpDMFrz1foKuxsZNqTXSyispXLnpogXK3tsF5U3VlM0SXNiGhkBdUOXxZD7gwceSivcPr0G194FTe8uWqacvBEtWBYoL/HnlSoQQVatbTzyJPyfFdoMmQcc1Ci5vm89+k39ZRaza+uaqBQZPzGgyLUSexa3MX9+s6G4msNWuQVlMgUuGw7uJuQBNaJRKcwyhLvsXa3K83Z6vgwXucIgGiddwUpLD3SmLOqiiP1od+gpUxV7yAG5mJrZNpr1n5HnmyRTFPlTKp+7tcr2DCpUStV7pMYUG0KcV+XsRZUxt5vFjF1J3U3o29Nm1xPLrooozvhr2mtspsO7/feYLxJH6M/Tv3iIcY0iqd1CIrlWXPwgpq/fNL9VPst9JVmMBKhszrHM7bXyqXMDg2fLT+41pCEpfgoOqvG6Yesc1ZSrWSDn1jpsoPfQm7lBHvnF52vSauAca0uOkkIxOZsHlLZsjvr770v9I6OYsBlH0t6FP4Rykfpz30YNAbOvRisB7I/Vun3c9gMYCQTj2CeQBqS5yIPuc3pbg4JIb4NCPYuATtr5AqLmQqB7obJReQ257puRvbfgpTa+X/tf7h5pm61fvFYjWL7VEMn/AWXBk5401y2YsAxbGZJUE3JtgnorFIal+Qx7PjVGzmBs00Z/pViHQfiyhIra/Z41yiAx5gtaLgZvB2xzqeG7DMGu9FTj7ODV5d4k7O3FdXOjQ7mRI7mrBe3439tkwWc78QH4ho6tZScQ8l7q+a9BzpFH9GN6a/bS6fVA3T6KzUduh+OVAIfOBvhHnmWqCTkEELS8ZDRjJaQQbdYAKVmT6BEX6CeW/l8WONX/Snf+7EXSjy/BkSoaXuHYTT5YY0LOaeaFYMcKnu7ICPU/JDZ+UFQsuPEAy36y2tQ7OpyzZuom7tWZUx7Ob5JQhZfnR7KVszzUAh2Z7YSma1dYmBA4DcCYz4TSBhyf98ZHtY8uc4AlV1PYTrvrdkDcKtF+tSs8mYdS9Hje5qNAusFOj4W0iD1U1yzuT6tILzyLXHHt4To5MA9IOtDwVNkwa0/crh+ybn4VNUfVjUl3rKBJbek1SPH4G/LIrE9D8nttJxgLVXg1GTI++kk5LS5uZOfeBHIL0it3y3yVWFEzQUHce+LCQXdMlWuyRghkFvo4KV0NDKjJwEyXgZktQH1mDQghzbI6zsNW28XYzATY1ARtuYq8dXe+G3BRFH0kHpOpJqqzYSNpymMWNo8N0l1pt6o8N1kwrytv3HD8ZoGnzH13fVIG1Vi1Z7OSsrUaCi292s0YoirGyvC1s4Tn+Gpmuqz+hv/bKAWqJ9goQ96efX1rSi5NdzZECnr3dBQe6Wl+qjjNDWXwsSPiquqn9xyEJkYfuvf9gf2zPVy5UUb1/aEparmnJyuCXjwSg4xvnWNBMA4IF8eLO7dkB6Ki/DKr78cepYzV8SZe/+4hjZwtrWI+axIJnIEHXk4Xt0hvi16+xZccPLj4bgWRSPTCEeT9GSz0Z4+z/3sHre8jsD+cFdSO7lXeE17OV60w6ZnPfB4sjgKUgN+9xrc9TCuhzX53fAGfDG8wT7eiKyqVJrz+dpUfBgaRZ7K4jALxRROzdZxI9NdL7LzUgxoEgaQKZx6S/LWa7nTVokz3WctTsfNXgXOivPepeq+JetsEFoeaMBgyY0ER1BIuYzc+FviY5rQf/P+iSASH/a8Bo+x2weP5nVlhp/WsyqfH0r9mursFIHNvcqqDfHE2cmWR67OoNCPwkgSVcZczzLKUpcLe3eV2nUFMjq0dcx1Mw/OPz/n41bVNybaRfs6Z8X4BiezldSNUIhyg7DS80kVLKdNJm/IWpJenVcH0a0q0EDfi58NaLcI74VWxs7WzoccRewYAaTEPtLch/5b9yM6VTd+u+dalDw5shYfx/2rAp36ia1dPK3XN8+2uhX0Nx4zrfV2Au32rW0+6ON0EYJlR0VD7LEd0/9mFeyn/5slTpjipmtBuw0D37SYm0spN+HdnDYUHXSnPnPAHo1FpyJlLwiBRmOQnZC/WMZ7J8BjqzPxg2iMisJXAi9EVXF99VVrlg6pNAPR8qZUlzCKpzGniEFsQq2tsqqK9mSOPaqma9id2eheLXGigVPkbrchiA5AxL5xVwFovBDzfr0aQNtUMQq8jK4mELghvLvF7pOGuNBvtaWB3ZEGeWy9T9emghyx72TuoSrfMaYL9lMiTza75vvZ6Rqh89sj6Y+zasJQMeNZ7iwMcB5TT2X1UdeABLmxLjd+xabT4SrhAnsMWK8M4GOvS8LHPGAIPPw0a2BKi/moxKeBgvzqLhmCXnERjTIfnQgA6hrM0E6cSwu5IFSGJhP0Rh4awbWu95ROoO8bGHCmDBChnPl+BCRNHExOs2i7UjMPTDrFHvCXK7qU53cMQmgdG9dNWh30hHFv+Ft2nCr4cGP6TqX3N6BuoI2y5zPhh2V3u55rZbocWg1Q2Nryx0SeO2t0S58yGY2YRRNjAT9srs05MGvg5woPm2i4a9+Vf+c5vd7sl5Uf4qfGzY2RrXfJ2f0SI/IKVi6ld8MOb3kEfpRXCoGLW8Bm6oH6DalzM9S5bCUs3R8bPHX2YoVl/B0+17nnJ2SUF1QSMvapvdSduhZ2Mnh3eH+RwVQNRrmpqfdJEzgrYqKyfrXBzBNjpmP7kC9MJXDzbLdusOXfv1R+TFZFI9+47wbQDn9KY330/LkwVKH6ueihY75UZaoPfa7t/JGXgJ9qPK8E5eYIIbXgrcqtvxaaLkTlaYoBcMa8RtNvDKwP/73nGt+vX0a0tT70A4I9jOAHHNP89TPpivBVVz11z830i1aB/nG6ZvnrDYVdht4baRAJ7wY8NxFGuMMnzz4XmO6E1f/ytUxq1mDe9z/RrJLF3WcmQrARvO9n4N9UJqH+25dKreJSfNBbsgXFWc2gdFUoPcSkreD+O3zQyqTwgEf0/wJQSwMEFAACAAgAlLD1SLjqt3BJAAAAagAAABsAAAB1bml2ZXJzYWwvdW5pdmVyc2FsLnBuZy54bWyzsa/IzVEoSy0qzszPs1Uy1DNQsrfj5bIpKEoty0wtV6gAihnpGUCAkkIlKrc8M6Ukw1bJ3BxJLCM1Mz2jxFbJ1NwSLqgPNBIAUEsBAgAAFAACAAgAk7D1SBUOrShkBAAABxEAAB0AAAAAAAAAAQAAAAAAAAAAAHVuaXZlcnNhbC9jb21tb25fbWVzc2FnZXMubG5nUEsBAgAAFAACAAgAk7D1SKqJOQXxAwAALBEAACcAAAAAAAAAAQAAAAAAnwQAAHVuaXZlcnNhbC9mbGFzaF9wdWJsaXNoaW5nX3NldHRpbmdzLnhtbFBLAQIAABQAAgAIAJOw9UgsqonbsQIAAFQKAAAhAAAAAAAAAAEAAAAAANUIAAB1bml2ZXJzYWwvZmxhc2hfc2tpbl9zZXR0aW5ncy54bWxQSwECAAAUAAIACACTsPVImMCOJccDAAA9EAAAJgAAAAAAAAABAAAAAADFCwAAdW5pdmVyc2FsL2h0bWxfcHVibGlzaGluZ19zZXR0aW5ncy54bWxQSwECAAAUAAIACACTsPVI+GKxa4QBAAD/BQAAHwAAAAAAAAABAAAAAADQDwAAdW5pdmVyc2FsL2h0bWxfc2tpbl9zZXR0aW5ncy5qc1BLAQIAABQAAgAIAJOw9Ug9PC/RwQAAAOUBAAAaAAAAAAAAAAEAAAAAAJERAAB1bml2ZXJzYWwvaTE4bl9wcmVzZXRzLnhtbFBLAQIAABQAAgAIAJOw9UibbXtbYAAAAGUAAAAcAAAAAAAAAAEAAAAAAIoSAAB1bml2ZXJzYWwvbG9jYWxfc2V0dGluZ3MueG1sUEsBAgAAFAACAAgA95JTRyO0Tvv7AgAAsAgAABQAAAAAAAAAAQAAAAAAJBMAAHVuaXZlcnNhbC9wbGF5ZXIueG1sUEsBAgAAFAACAAgAk7D1SDinyDRiCQAANT4AACkAAAAAAAAAAQAAAAAAURYAAHVuaXZlcnNhbC9za2luX2N1c3RvbWl6YXRpb25fc2V0dGluZ3MueG1sUEsBAgAAFAACAAgAlLD1SC6Abw6EKwAAZGsAABcAAAAAAAAAAAAAAAAA+h8AAHVuaXZlcnNhbC91bml2ZXJzYWwucG5nUEsBAgAAFAACAAgAlLD1SLjqt3BJAAAAagAAABsAAAAAAAAAAQAAAAAAs0sAAHVuaXZlcnNhbC91bml2ZXJzYWwucG5nLnhtbFBLBQYAAAAACwALAEkDAAA1TAAAAAA="/>
  <p:tag name="ISPRING_PRESENTATION_TITLE" val="12【手机APP】高端商务时尚简约欧美APP产品展示PPT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_ULTRA_SCORM_COURSE_ID" val="805DB770-2730-4BD0-A4C1-897A0A25B257"/>
  <p:tag name="ISPRINGCLOUDFOLDERID" val="0"/>
  <p:tag name="ISPRINGCLOUDFOLDERPATH" val="Repository"/>
  <p:tag name="ISPRINGONLINEFOLDERID" val="0"/>
  <p:tag name="ISPRINGONLINEFOLDERPATH" val="Content List"/>
</p:tagLst>
</file>

<file path=ppt/theme/theme1.xml><?xml version="1.0" encoding="utf-8"?>
<a:theme xmlns:a="http://schemas.openxmlformats.org/drawingml/2006/main" name="第一PPT，www.1ppt.com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Montserrat-Regular"/>
        <a:ea typeface="Montserrat-Regular"/>
        <a:cs typeface="Montserrat-Regular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miter lim="800000"/>
        </a:ln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 charset="-122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 charset="-122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Montserrat-Regular"/>
        <a:ea typeface="Montserrat-Regular"/>
        <a:cs typeface="Montserrat-Regular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miter lim="800000"/>
        </a:ln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0</TotalTime>
  <Words>281</Words>
  <Application>Microsoft Office PowerPoint</Application>
  <PresentationFormat>自定义</PresentationFormat>
  <Paragraphs>41</Paragraphs>
  <Slides>7</Slides>
  <Notes>7</Notes>
  <HiddenSlides>0</HiddenSlides>
  <MMClips>7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Helvetica Neue</vt:lpstr>
      <vt:lpstr>宋体</vt:lpstr>
      <vt:lpstr>微软雅黑</vt:lpstr>
      <vt:lpstr>Abadi</vt:lpstr>
      <vt:lpstr>Agency FB</vt:lpstr>
      <vt:lpstr>Arial</vt:lpstr>
      <vt:lpstr>Calibri</vt:lpstr>
      <vt:lpstr>Lora</vt:lpstr>
      <vt:lpstr>第一PPT，www.1ppt.com</vt:lpstr>
      <vt:lpstr>第一PPT，www.1ppt.com </vt:lpstr>
      <vt:lpstr>1_自定义设计方案</vt:lpstr>
      <vt:lpstr>NYC Bike Routes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:description>www.1ppt.com</dc:description>
  <cp:lastModifiedBy/>
  <cp:revision>11</cp:revision>
  <dcterms:created xsi:type="dcterms:W3CDTF">2016-07-16T05:49:00Z</dcterms:created>
  <dcterms:modified xsi:type="dcterms:W3CDTF">2024-04-28T17:38:03Z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